
<file path=[Content_Types].xml><?xml version="1.0" encoding="utf-8"?>
<Types xmlns="http://schemas.openxmlformats.org/package/2006/content-types">
  <Default Extension="emf" ContentType="image/x-emf"/>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7" r:id="rId2"/>
    <p:sldId id="258" r:id="rId3"/>
    <p:sldId id="259" r:id="rId4"/>
    <p:sldId id="309" r:id="rId5"/>
    <p:sldId id="310" r:id="rId6"/>
    <p:sldId id="311" r:id="rId7"/>
    <p:sldId id="312" r:id="rId8"/>
    <p:sldId id="313" r:id="rId9"/>
    <p:sldId id="314" r:id="rId10"/>
    <p:sldId id="315" r:id="rId11"/>
    <p:sldId id="319" r:id="rId12"/>
    <p:sldId id="320" r:id="rId13"/>
    <p:sldId id="321" r:id="rId14"/>
    <p:sldId id="322" r:id="rId15"/>
    <p:sldId id="323" r:id="rId16"/>
    <p:sldId id="324" r:id="rId17"/>
    <p:sldId id="325" r:id="rId18"/>
    <p:sldId id="326" r:id="rId19"/>
    <p:sldId id="327" r:id="rId20"/>
    <p:sldId id="328" r:id="rId21"/>
    <p:sldId id="316" r:id="rId22"/>
    <p:sldId id="317" r:id="rId23"/>
    <p:sldId id="318" r:id="rId24"/>
    <p:sldId id="329" r:id="rId25"/>
    <p:sldId id="330" r:id="rId26"/>
    <p:sldId id="286" r:id="rId27"/>
    <p:sldId id="277" r:id="rId28"/>
    <p:sldId id="278" r:id="rId29"/>
    <p:sldId id="27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6051BE-F627-42B4-8B30-77202BFB88E8}"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7C99D-CFF9-4C55-A63F-7D07EC7C08EA}" type="slidenum">
              <a:rPr lang="en-IN" smtClean="0"/>
              <a:t>‹#›</a:t>
            </a:fld>
            <a:endParaRPr lang="en-IN"/>
          </a:p>
        </p:txBody>
      </p:sp>
    </p:spTree>
    <p:extLst>
      <p:ext uri="{BB962C8B-B14F-4D97-AF65-F5344CB8AC3E}">
        <p14:creationId xmlns:p14="http://schemas.microsoft.com/office/powerpoint/2010/main" val="2420838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18802674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2716948709"/>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8" name="Rectangle 7"/>
          <p:cNvSpPr/>
          <p:nvPr/>
        </p:nvSpPr>
        <p:spPr>
          <a:xfrm>
            <a:off x="752593" y="1722084"/>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For this example, we assume that we have a list of six points, labeled p1 through p6, specifying two-dimensional polygon vertex positions in a counterclockwise ordering.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Each of the points is represented as an array of (x, y) coordinate values:</a:t>
            </a:r>
          </a:p>
          <a:p>
            <a:pPr marL="1588358"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(GL_POLYGON);</a:t>
            </a:r>
          </a:p>
          <a:p>
            <a:pPr marL="2039934" algn="just"/>
            <a:r>
              <a:rPr lang="en-US" sz="1975" b="1" dirty="0">
                <a:solidFill>
                  <a:srgbClr val="FF0000"/>
                </a:solidFill>
                <a:latin typeface="Cambria" pitchFamily="18" charset="0"/>
              </a:rPr>
              <a:t>glVertex2iv (p1);</a:t>
            </a:r>
          </a:p>
          <a:p>
            <a:pPr marL="2039934" algn="just"/>
            <a:r>
              <a:rPr lang="en-US" sz="1975" b="1" dirty="0">
                <a:solidFill>
                  <a:srgbClr val="FF0000"/>
                </a:solidFill>
                <a:latin typeface="Cambria" pitchFamily="18" charset="0"/>
              </a:rPr>
              <a:t>glVertex2iv (p2);</a:t>
            </a:r>
          </a:p>
          <a:p>
            <a:pPr marL="2039934" algn="just"/>
            <a:r>
              <a:rPr lang="en-US" sz="1975" b="1" dirty="0">
                <a:solidFill>
                  <a:srgbClr val="FF0000"/>
                </a:solidFill>
                <a:latin typeface="Cambria" pitchFamily="18" charset="0"/>
              </a:rPr>
              <a:t>glVertex2iv (p3);</a:t>
            </a:r>
          </a:p>
          <a:p>
            <a:pPr marL="2039934" algn="just"/>
            <a:r>
              <a:rPr lang="en-US" sz="1975" b="1" dirty="0">
                <a:solidFill>
                  <a:srgbClr val="FF0000"/>
                </a:solidFill>
                <a:latin typeface="Cambria" pitchFamily="18" charset="0"/>
              </a:rPr>
              <a:t>glVertex2iv (p4);</a:t>
            </a:r>
          </a:p>
          <a:p>
            <a:pPr marL="2039934" algn="just"/>
            <a:r>
              <a:rPr lang="en-US" sz="1975" b="1" dirty="0">
                <a:solidFill>
                  <a:srgbClr val="FF0000"/>
                </a:solidFill>
                <a:latin typeface="Cambria" pitchFamily="18" charset="0"/>
              </a:rPr>
              <a:t>glVertex2iv (p5);</a:t>
            </a:r>
          </a:p>
          <a:p>
            <a:pPr marL="2039934" algn="just"/>
            <a:r>
              <a:rPr lang="en-US" sz="1975" b="1" dirty="0">
                <a:solidFill>
                  <a:srgbClr val="FF0000"/>
                </a:solidFill>
                <a:latin typeface="Cambria" pitchFamily="18" charset="0"/>
              </a:rPr>
              <a:t>glVertex2iv (p6);</a:t>
            </a:r>
          </a:p>
          <a:p>
            <a:pPr marL="1588358"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 </a:t>
            </a:r>
            <a:r>
              <a:rPr lang="en-US" sz="1975" dirty="0">
                <a:solidFill>
                  <a:srgbClr val="002060"/>
                </a:solidFill>
                <a:latin typeface="Cambria" pitchFamily="18" charset="0"/>
              </a:rPr>
              <a:t> </a:t>
            </a:r>
          </a:p>
        </p:txBody>
      </p:sp>
      <p:sp>
        <p:nvSpPr>
          <p:cNvPr id="9" name="Rounded Rectangle 8"/>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3823263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7" name="Rectangle 6"/>
          <p:cNvSpPr/>
          <p:nvPr/>
        </p:nvSpPr>
        <p:spPr>
          <a:xfrm>
            <a:off x="752593" y="1722085"/>
            <a:ext cx="11138370"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polygon vertex list must contain at least three vertices. Otherwise, nothing is displayed. If we reorder the vertex list and change the primitive constant in the previous code example to GL TRIANGLES, we obtain the two separated triangle fill areas in Figure below:</a:t>
            </a:r>
          </a:p>
        </p:txBody>
      </p:sp>
      <p:sp>
        <p:nvSpPr>
          <p:cNvPr id="9" name="Rounded Rectangle 8"/>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
        <p:nvSpPr>
          <p:cNvPr id="5" name="Rectangle 4"/>
          <p:cNvSpPr/>
          <p:nvPr/>
        </p:nvSpPr>
        <p:spPr>
          <a:xfrm>
            <a:off x="7224889" y="3066824"/>
            <a:ext cx="4515556" cy="2279826"/>
          </a:xfrm>
          <a:prstGeom prst="rect">
            <a:avLst/>
          </a:prstGeom>
        </p:spPr>
        <p:txBody>
          <a:bodyPr wrap="square">
            <a:spAutoFit/>
          </a:bodyPr>
          <a:lstStyle/>
          <a:p>
            <a:r>
              <a:rPr lang="en-US" sz="1778" b="1" dirty="0" err="1">
                <a:solidFill>
                  <a:srgbClr val="FF0000"/>
                </a:solidFill>
                <a:latin typeface="Cambria" panose="02040503050406030204" pitchFamily="18" charset="0"/>
                <a:ea typeface="Cambria" panose="02040503050406030204" pitchFamily="18" charset="0"/>
              </a:rPr>
              <a:t>glBegin</a:t>
            </a:r>
            <a:r>
              <a:rPr lang="en-US" sz="1778" b="1" dirty="0">
                <a:solidFill>
                  <a:srgbClr val="FF0000"/>
                </a:solidFill>
                <a:latin typeface="Cambria" panose="02040503050406030204" pitchFamily="18" charset="0"/>
                <a:ea typeface="Cambria" panose="02040503050406030204" pitchFamily="18" charset="0"/>
              </a:rPr>
              <a:t> (GL_TRIANGLES);</a:t>
            </a:r>
          </a:p>
          <a:p>
            <a:pPr marL="567606"/>
            <a:r>
              <a:rPr lang="en-US" sz="1778" b="1" dirty="0">
                <a:solidFill>
                  <a:srgbClr val="FF0000"/>
                </a:solidFill>
                <a:latin typeface="Cambria" panose="02040503050406030204" pitchFamily="18" charset="0"/>
                <a:ea typeface="Cambria" panose="02040503050406030204" pitchFamily="18" charset="0"/>
              </a:rPr>
              <a:t>glVertex2iv (p1);</a:t>
            </a:r>
          </a:p>
          <a:p>
            <a:pPr marL="567606"/>
            <a:r>
              <a:rPr lang="en-US" sz="1778" b="1" dirty="0">
                <a:solidFill>
                  <a:srgbClr val="FF0000"/>
                </a:solidFill>
                <a:latin typeface="Cambria" panose="02040503050406030204" pitchFamily="18" charset="0"/>
                <a:ea typeface="Cambria" panose="02040503050406030204" pitchFamily="18" charset="0"/>
              </a:rPr>
              <a:t>glVertex2iv (p2);</a:t>
            </a:r>
          </a:p>
          <a:p>
            <a:pPr marL="567606"/>
            <a:r>
              <a:rPr lang="en-US" sz="1778" b="1" dirty="0">
                <a:solidFill>
                  <a:srgbClr val="FF0000"/>
                </a:solidFill>
                <a:latin typeface="Cambria" panose="02040503050406030204" pitchFamily="18" charset="0"/>
                <a:ea typeface="Cambria" panose="02040503050406030204" pitchFamily="18" charset="0"/>
              </a:rPr>
              <a:t>glVertex2iv (p6);</a:t>
            </a:r>
          </a:p>
          <a:p>
            <a:pPr marL="567606"/>
            <a:r>
              <a:rPr lang="en-US" sz="1778" b="1" dirty="0">
                <a:solidFill>
                  <a:srgbClr val="FF0000"/>
                </a:solidFill>
                <a:latin typeface="Cambria" panose="02040503050406030204" pitchFamily="18" charset="0"/>
                <a:ea typeface="Cambria" panose="02040503050406030204" pitchFamily="18" charset="0"/>
              </a:rPr>
              <a:t>glVertex2iv (p3);</a:t>
            </a:r>
          </a:p>
          <a:p>
            <a:pPr marL="567606"/>
            <a:r>
              <a:rPr lang="en-US" sz="1778" b="1" dirty="0">
                <a:solidFill>
                  <a:srgbClr val="FF0000"/>
                </a:solidFill>
                <a:latin typeface="Cambria" panose="02040503050406030204" pitchFamily="18" charset="0"/>
                <a:ea typeface="Cambria" panose="02040503050406030204" pitchFamily="18" charset="0"/>
              </a:rPr>
              <a:t>glVertex2iv (p4);</a:t>
            </a:r>
          </a:p>
          <a:p>
            <a:pPr marL="567606"/>
            <a:r>
              <a:rPr lang="en-US" sz="1778" b="1" dirty="0">
                <a:solidFill>
                  <a:srgbClr val="FF0000"/>
                </a:solidFill>
                <a:latin typeface="Cambria" panose="02040503050406030204" pitchFamily="18" charset="0"/>
                <a:ea typeface="Cambria" panose="02040503050406030204" pitchFamily="18" charset="0"/>
              </a:rPr>
              <a:t>glVertex2iv (p5);</a:t>
            </a:r>
          </a:p>
          <a:p>
            <a:r>
              <a:rPr lang="en-US" sz="1778" b="1" dirty="0" err="1">
                <a:solidFill>
                  <a:srgbClr val="FF0000"/>
                </a:solidFill>
                <a:latin typeface="Cambria" panose="02040503050406030204" pitchFamily="18" charset="0"/>
                <a:ea typeface="Cambria" panose="02040503050406030204" pitchFamily="18" charset="0"/>
              </a:rPr>
              <a:t>glEnd</a:t>
            </a:r>
            <a:r>
              <a:rPr lang="en-US" sz="1778" b="1" dirty="0">
                <a:solidFill>
                  <a:srgbClr val="FF0000"/>
                </a:solidFill>
                <a:latin typeface="Cambria" panose="02040503050406030204" pitchFamily="18" charset="0"/>
                <a:ea typeface="Cambria" panose="02040503050406030204" pitchFamily="18" charset="0"/>
              </a:rPr>
              <a:t> ( );</a:t>
            </a:r>
            <a:endParaRPr lang="en-US" sz="1778" dirty="0">
              <a:solidFill>
                <a:srgbClr val="FF0000"/>
              </a:solidFill>
              <a:latin typeface="Cambria" panose="02040503050406030204" pitchFamily="18" charset="0"/>
              <a:ea typeface="Cambria" panose="02040503050406030204" pitchFamily="18" charset="0"/>
            </a:endParaRPr>
          </a:p>
        </p:txBody>
      </p:sp>
      <p:pic>
        <p:nvPicPr>
          <p:cNvPr id="10" name="Picture 9"/>
          <p:cNvPicPr>
            <a:picLocks noChangeAspect="1"/>
          </p:cNvPicPr>
          <p:nvPr/>
        </p:nvPicPr>
        <p:blipFill>
          <a:blip r:embed="rId2"/>
          <a:stretch>
            <a:fillRect/>
          </a:stretch>
        </p:blipFill>
        <p:spPr>
          <a:xfrm>
            <a:off x="2408296" y="2856076"/>
            <a:ext cx="3236148" cy="2950969"/>
          </a:xfrm>
          <a:prstGeom prst="rect">
            <a:avLst/>
          </a:prstGeom>
        </p:spPr>
      </p:pic>
    </p:spTree>
    <p:extLst>
      <p:ext uri="{BB962C8B-B14F-4D97-AF65-F5344CB8AC3E}">
        <p14:creationId xmlns:p14="http://schemas.microsoft.com/office/powerpoint/2010/main" val="10420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10" name="Rectangle 9"/>
          <p:cNvSpPr/>
          <p:nvPr/>
        </p:nvSpPr>
        <p:spPr>
          <a:xfrm>
            <a:off x="752593" y="1773297"/>
            <a:ext cx="11138370"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this case, the first three coordinate points define the vertices for one triangle, the next three points define the next triangle, and so forth.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each triangle fill area, we specify the vertex positions in a counterclockwise order.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set of unconnected triangles is displayed with this primitive constant unless some vertex coordinates are repeated.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Nothing is displayed if we do not list at least three vertices; and if the number of vertices specified is not a multiple of 3, the final one or two vertex positions are not used.</a:t>
            </a:r>
          </a:p>
        </p:txBody>
      </p:sp>
      <p:sp>
        <p:nvSpPr>
          <p:cNvPr id="7" name="Rounded Rectangle 6"/>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3020319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7" name="Rectangle 6"/>
          <p:cNvSpPr/>
          <p:nvPr/>
        </p:nvSpPr>
        <p:spPr>
          <a:xfrm>
            <a:off x="752593" y="1773297"/>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By reordering the vertex list once more and changing the primitive constant to GL TRIANGLE STRIP, we can display the set of connected triangles shown in Figure below:</a:t>
            </a:r>
          </a:p>
          <a:p>
            <a:pPr algn="just"/>
            <a:endParaRPr lang="en-US" sz="1975" dirty="0">
              <a:solidFill>
                <a:srgbClr val="002060"/>
              </a:solidFill>
              <a:latin typeface="Cambria" pitchFamily="18" charset="0"/>
            </a:endParaRPr>
          </a:p>
          <a:p>
            <a:pPr marL="6322070"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(GL_TRIANGLE_STRIP);</a:t>
            </a:r>
          </a:p>
          <a:p>
            <a:pPr marL="6773647" algn="just"/>
            <a:r>
              <a:rPr lang="en-US" sz="1975" b="1" dirty="0">
                <a:solidFill>
                  <a:srgbClr val="FF0000"/>
                </a:solidFill>
                <a:latin typeface="Cambria" pitchFamily="18" charset="0"/>
              </a:rPr>
              <a:t>glVertex2iv (p1);</a:t>
            </a:r>
          </a:p>
          <a:p>
            <a:pPr marL="6773647" algn="just"/>
            <a:r>
              <a:rPr lang="en-US" sz="1975" b="1" dirty="0">
                <a:solidFill>
                  <a:srgbClr val="FF0000"/>
                </a:solidFill>
                <a:latin typeface="Cambria" pitchFamily="18" charset="0"/>
              </a:rPr>
              <a:t>glVertex2iv (p2);</a:t>
            </a:r>
          </a:p>
          <a:p>
            <a:pPr marL="6773647" algn="just"/>
            <a:r>
              <a:rPr lang="en-US" sz="1975" b="1" dirty="0">
                <a:solidFill>
                  <a:srgbClr val="FF0000"/>
                </a:solidFill>
                <a:latin typeface="Cambria" pitchFamily="18" charset="0"/>
              </a:rPr>
              <a:t>glVertex2iv (p6);</a:t>
            </a:r>
          </a:p>
          <a:p>
            <a:pPr marL="6773647" algn="just"/>
            <a:r>
              <a:rPr lang="en-US" sz="1975" b="1" dirty="0">
                <a:solidFill>
                  <a:srgbClr val="FF0000"/>
                </a:solidFill>
                <a:latin typeface="Cambria" pitchFamily="18" charset="0"/>
              </a:rPr>
              <a:t>glVertex2iv (p3);</a:t>
            </a:r>
          </a:p>
          <a:p>
            <a:pPr marL="6773647" algn="just"/>
            <a:r>
              <a:rPr lang="en-US" sz="1975" b="1" dirty="0">
                <a:solidFill>
                  <a:srgbClr val="FF0000"/>
                </a:solidFill>
                <a:latin typeface="Cambria" pitchFamily="18" charset="0"/>
              </a:rPr>
              <a:t>glVertex2iv (p5);</a:t>
            </a:r>
          </a:p>
          <a:p>
            <a:pPr marL="6773647" algn="just"/>
            <a:r>
              <a:rPr lang="en-US" sz="1975" b="1" dirty="0">
                <a:solidFill>
                  <a:srgbClr val="FF0000"/>
                </a:solidFill>
                <a:latin typeface="Cambria" pitchFamily="18" charset="0"/>
              </a:rPr>
              <a:t>glVertex2iv (p4);</a:t>
            </a:r>
          </a:p>
          <a:p>
            <a:pPr marL="6322070"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8" name="Rounded Rectangle 7"/>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2107949" y="2552570"/>
            <a:ext cx="3536496" cy="2983689"/>
          </a:xfrm>
          <a:prstGeom prst="rect">
            <a:avLst/>
          </a:prstGeom>
        </p:spPr>
      </p:pic>
    </p:spTree>
    <p:extLst>
      <p:ext uri="{BB962C8B-B14F-4D97-AF65-F5344CB8AC3E}">
        <p14:creationId xmlns:p14="http://schemas.microsoft.com/office/powerpoint/2010/main" val="3411176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10" name="Rectangle 9"/>
          <p:cNvSpPr/>
          <p:nvPr/>
        </p:nvSpPr>
        <p:spPr>
          <a:xfrm>
            <a:off x="752593" y="1727964"/>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Assuming that no coordinate positions are repeated in a list of N vertices, we obtain N − 2 triangles in the strip. Clearly, we must have N ≥ 3 or nothing is displayed. In this example, N = 6 and we obtain four triangles.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Processing of each position ‘n’ may result in a odd or even number. If n is odd, the polygon table listing for the triangle vertices is in the order n, n+1, n+2. If n is even, the triangle vertices are listed in the order n+1, n, n+2.</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the preceding example, our first triangle (n = 1) would be listed as having vertices (p1, p2, p6). The second triangle (n = 2) would have the vertex ordering (p6, p2, p3). Vertex ordering for the third triangle (n = 3) would be (p6, p3, p5). And the fourth triangle (n = 4) would be listed in the polygon tables with vertex ordering (p5, p3, p4).</a:t>
            </a:r>
          </a:p>
        </p:txBody>
      </p:sp>
      <p:sp>
        <p:nvSpPr>
          <p:cNvPr id="8" name="Rounded Rectangle 7"/>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2839134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8" name="Rectangle 7"/>
          <p:cNvSpPr/>
          <p:nvPr/>
        </p:nvSpPr>
        <p:spPr>
          <a:xfrm>
            <a:off x="752593" y="1727965"/>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Another way to generate a set of connected triangles is to use the “fan” approach illustrated in Figure below, where all triangles share a common vertex.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obtain this arrangement of triangles using the primitive constant GL TRIANGLE FAN and the original ordering of our six vertices:</a:t>
            </a:r>
          </a:p>
          <a:p>
            <a:pPr marL="6599602" algn="just"/>
            <a:endParaRPr lang="en-US" sz="1975" b="1" dirty="0">
              <a:solidFill>
                <a:srgbClr val="FF0000"/>
              </a:solidFill>
              <a:latin typeface="Cambria" pitchFamily="18" charset="0"/>
            </a:endParaRPr>
          </a:p>
          <a:p>
            <a:pPr marL="6599602"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(GL_TRIANGLE_FAN);</a:t>
            </a:r>
          </a:p>
          <a:p>
            <a:pPr marL="7007275" algn="just"/>
            <a:r>
              <a:rPr lang="en-US" sz="1975" b="1" dirty="0">
                <a:solidFill>
                  <a:srgbClr val="FF0000"/>
                </a:solidFill>
                <a:latin typeface="Cambria" pitchFamily="18" charset="0"/>
              </a:rPr>
              <a:t>glVertex2iv (p1);</a:t>
            </a:r>
          </a:p>
          <a:p>
            <a:pPr marL="7007275" algn="just"/>
            <a:r>
              <a:rPr lang="en-US" sz="1975" b="1" dirty="0">
                <a:solidFill>
                  <a:srgbClr val="FF0000"/>
                </a:solidFill>
                <a:latin typeface="Cambria" pitchFamily="18" charset="0"/>
              </a:rPr>
              <a:t>glVertex2iv (p2);</a:t>
            </a:r>
          </a:p>
          <a:p>
            <a:pPr marL="7007275" algn="just"/>
            <a:r>
              <a:rPr lang="en-US" sz="1975" b="1" dirty="0">
                <a:solidFill>
                  <a:srgbClr val="FF0000"/>
                </a:solidFill>
                <a:latin typeface="Cambria" pitchFamily="18" charset="0"/>
              </a:rPr>
              <a:t>glVertex2iv (p3);</a:t>
            </a:r>
          </a:p>
          <a:p>
            <a:pPr marL="7007275" algn="just"/>
            <a:r>
              <a:rPr lang="en-US" sz="1975" b="1" dirty="0">
                <a:solidFill>
                  <a:srgbClr val="FF0000"/>
                </a:solidFill>
                <a:latin typeface="Cambria" pitchFamily="18" charset="0"/>
              </a:rPr>
              <a:t>glVertex2iv (p4);</a:t>
            </a:r>
          </a:p>
          <a:p>
            <a:pPr marL="7007275" algn="just"/>
            <a:r>
              <a:rPr lang="en-US" sz="1975" b="1" dirty="0">
                <a:solidFill>
                  <a:srgbClr val="FF0000"/>
                </a:solidFill>
                <a:latin typeface="Cambria" pitchFamily="18" charset="0"/>
              </a:rPr>
              <a:t>glVertex2iv (p5);</a:t>
            </a:r>
          </a:p>
          <a:p>
            <a:pPr marL="7007275" algn="just"/>
            <a:r>
              <a:rPr lang="en-US" sz="1975" b="1" dirty="0">
                <a:solidFill>
                  <a:srgbClr val="FF0000"/>
                </a:solidFill>
                <a:latin typeface="Cambria" pitchFamily="18" charset="0"/>
              </a:rPr>
              <a:t>glVertex2iv (p6);</a:t>
            </a:r>
          </a:p>
          <a:p>
            <a:pPr marL="6599602"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14" name="Rounded Rectangle 13"/>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2408296" y="3429000"/>
            <a:ext cx="3160889" cy="2709333"/>
          </a:xfrm>
          <a:prstGeom prst="rect">
            <a:avLst/>
          </a:prstGeom>
        </p:spPr>
      </p:pic>
    </p:spTree>
    <p:extLst>
      <p:ext uri="{BB962C8B-B14F-4D97-AF65-F5344CB8AC3E}">
        <p14:creationId xmlns:p14="http://schemas.microsoft.com/office/powerpoint/2010/main" val="867459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1698038"/>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Besides the primitive functions for triangles and a general polygon, OpenGL provides for the specifications of two types of quadrilaterals (four-sided polygons).With the GL QUADS primitive constant and the following list of eight vertices, specified as two-dimensional coordinate arrays, we can generate the display shown in Figure below:</a:t>
            </a:r>
          </a:p>
          <a:p>
            <a:pPr marL="6831662"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(GL_QUADS);</a:t>
            </a:r>
          </a:p>
          <a:p>
            <a:pPr marL="7283239" algn="just"/>
            <a:r>
              <a:rPr lang="en-US" sz="1975" b="1" dirty="0">
                <a:solidFill>
                  <a:srgbClr val="FF0000"/>
                </a:solidFill>
                <a:latin typeface="Cambria" pitchFamily="18" charset="0"/>
              </a:rPr>
              <a:t>glVertex2iv (p1);</a:t>
            </a:r>
          </a:p>
          <a:p>
            <a:pPr marL="7283239" algn="just"/>
            <a:r>
              <a:rPr lang="en-US" sz="1975" b="1" dirty="0">
                <a:solidFill>
                  <a:srgbClr val="FF0000"/>
                </a:solidFill>
                <a:latin typeface="Cambria" pitchFamily="18" charset="0"/>
              </a:rPr>
              <a:t>glVertex2iv (p2);</a:t>
            </a:r>
          </a:p>
          <a:p>
            <a:pPr marL="7283239" algn="just"/>
            <a:r>
              <a:rPr lang="en-US" sz="1975" b="1" dirty="0">
                <a:solidFill>
                  <a:srgbClr val="FF0000"/>
                </a:solidFill>
                <a:latin typeface="Cambria" pitchFamily="18" charset="0"/>
              </a:rPr>
              <a:t>glVertex2iv (p3);</a:t>
            </a:r>
          </a:p>
          <a:p>
            <a:pPr marL="7283239" algn="just"/>
            <a:r>
              <a:rPr lang="en-US" sz="1975" b="1" dirty="0">
                <a:solidFill>
                  <a:srgbClr val="FF0000"/>
                </a:solidFill>
                <a:latin typeface="Cambria" pitchFamily="18" charset="0"/>
              </a:rPr>
              <a:t>glVertex2iv (p4);</a:t>
            </a:r>
          </a:p>
          <a:p>
            <a:pPr marL="7283239" algn="just"/>
            <a:r>
              <a:rPr lang="en-US" sz="1975" b="1" dirty="0">
                <a:solidFill>
                  <a:srgbClr val="FF0000"/>
                </a:solidFill>
                <a:latin typeface="Cambria" pitchFamily="18" charset="0"/>
              </a:rPr>
              <a:t>glVertex2iv (p5);</a:t>
            </a:r>
          </a:p>
          <a:p>
            <a:pPr marL="7283239" algn="just"/>
            <a:r>
              <a:rPr lang="en-US" sz="1975" b="1" dirty="0">
                <a:solidFill>
                  <a:srgbClr val="FF0000"/>
                </a:solidFill>
                <a:latin typeface="Cambria" pitchFamily="18" charset="0"/>
              </a:rPr>
              <a:t>glVertex2iv (p6);</a:t>
            </a:r>
          </a:p>
          <a:p>
            <a:pPr marL="7283239" algn="just"/>
            <a:r>
              <a:rPr lang="en-US" sz="1975" b="1" dirty="0">
                <a:solidFill>
                  <a:srgbClr val="FF0000"/>
                </a:solidFill>
                <a:latin typeface="Cambria" pitchFamily="18" charset="0"/>
              </a:rPr>
              <a:t>glVertex2iv (p7);</a:t>
            </a:r>
          </a:p>
          <a:p>
            <a:pPr marL="7283239" algn="just"/>
            <a:r>
              <a:rPr lang="en-US" sz="1975" b="1" dirty="0">
                <a:solidFill>
                  <a:srgbClr val="FF0000"/>
                </a:solidFill>
                <a:latin typeface="Cambria" pitchFamily="18" charset="0"/>
              </a:rPr>
              <a:t>glVertex2iv (p8);</a:t>
            </a:r>
          </a:p>
          <a:p>
            <a:pPr marL="6831662"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11" name="Rounded Rectangle 10"/>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1354667" y="3127964"/>
            <a:ext cx="5268148" cy="2916943"/>
          </a:xfrm>
          <a:prstGeom prst="rect">
            <a:avLst/>
          </a:prstGeom>
        </p:spPr>
      </p:pic>
    </p:spTree>
    <p:extLst>
      <p:ext uri="{BB962C8B-B14F-4D97-AF65-F5344CB8AC3E}">
        <p14:creationId xmlns:p14="http://schemas.microsoft.com/office/powerpoint/2010/main" val="1748671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8" name="Rectangle 7"/>
          <p:cNvSpPr/>
          <p:nvPr/>
        </p:nvSpPr>
        <p:spPr>
          <a:xfrm>
            <a:off x="752593" y="1698037"/>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first four coordinate points define the vertices for one quadrilateral, the next four points define the next quadrilateral, and so 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each quadrilateral fill area, we specify the vertex positions in a counterclockwise order. If no vertex coordinates are repeated, we display a set of unconnected four-sided fill areas.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must list at least four vertices with this primitive. Otherwise, nothing is displayed.</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And if the number of vertices specified is not a multiple of 4, the extra vertex positions are ignored.</a:t>
            </a:r>
          </a:p>
        </p:txBody>
      </p:sp>
      <p:sp>
        <p:nvSpPr>
          <p:cNvPr id="9" name="Rounded Rectangle 8"/>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1555811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16" name="Rectangle 15"/>
          <p:cNvSpPr/>
          <p:nvPr/>
        </p:nvSpPr>
        <p:spPr>
          <a:xfrm>
            <a:off x="752593" y="1698037"/>
            <a:ext cx="11138370" cy="4042892"/>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Rearranging the vertex list in the previous quadrilateral code example and changing the primitive constant to GL QUAD STRIP, we can obtain the set of connected quadrilaterals shown in Figure below:</a:t>
            </a:r>
          </a:p>
          <a:p>
            <a:pPr marL="6947692"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(GL_QUAD_STRIP);</a:t>
            </a:r>
          </a:p>
          <a:p>
            <a:pPr marL="7502755" algn="just"/>
            <a:r>
              <a:rPr lang="en-US" sz="1975" b="1" dirty="0">
                <a:solidFill>
                  <a:srgbClr val="FF0000"/>
                </a:solidFill>
                <a:latin typeface="Cambria" pitchFamily="18" charset="0"/>
              </a:rPr>
              <a:t>glVertex2iv (p1);</a:t>
            </a:r>
          </a:p>
          <a:p>
            <a:pPr marL="7502755" algn="just"/>
            <a:r>
              <a:rPr lang="en-US" sz="1975" b="1" dirty="0">
                <a:solidFill>
                  <a:srgbClr val="FF0000"/>
                </a:solidFill>
                <a:latin typeface="Cambria" pitchFamily="18" charset="0"/>
              </a:rPr>
              <a:t>glVertex2iv (p2);</a:t>
            </a:r>
          </a:p>
          <a:p>
            <a:pPr marL="7502755" algn="just"/>
            <a:r>
              <a:rPr lang="en-US" sz="1975" b="1" dirty="0">
                <a:solidFill>
                  <a:srgbClr val="FF0000"/>
                </a:solidFill>
                <a:latin typeface="Cambria" pitchFamily="18" charset="0"/>
              </a:rPr>
              <a:t>glVertex2iv (p4);</a:t>
            </a:r>
          </a:p>
          <a:p>
            <a:pPr marL="7502755" algn="just"/>
            <a:r>
              <a:rPr lang="en-US" sz="1975" b="1" dirty="0">
                <a:solidFill>
                  <a:srgbClr val="FF0000"/>
                </a:solidFill>
                <a:latin typeface="Cambria" pitchFamily="18" charset="0"/>
              </a:rPr>
              <a:t>glVertex2iv (p3);</a:t>
            </a:r>
          </a:p>
          <a:p>
            <a:pPr marL="7502755" algn="just"/>
            <a:r>
              <a:rPr lang="en-US" sz="1975" b="1" dirty="0">
                <a:solidFill>
                  <a:srgbClr val="FF0000"/>
                </a:solidFill>
                <a:latin typeface="Cambria" pitchFamily="18" charset="0"/>
              </a:rPr>
              <a:t>glVertex2iv (p5);</a:t>
            </a:r>
          </a:p>
          <a:p>
            <a:pPr marL="7502755" algn="just"/>
            <a:r>
              <a:rPr lang="en-US" sz="1975" b="1" dirty="0">
                <a:solidFill>
                  <a:srgbClr val="FF0000"/>
                </a:solidFill>
                <a:latin typeface="Cambria" pitchFamily="18" charset="0"/>
              </a:rPr>
              <a:t>glVertex2iv (p6);</a:t>
            </a:r>
          </a:p>
          <a:p>
            <a:pPr marL="7502755" algn="just"/>
            <a:r>
              <a:rPr lang="en-US" sz="1975" b="1" dirty="0">
                <a:solidFill>
                  <a:srgbClr val="FF0000"/>
                </a:solidFill>
                <a:latin typeface="Cambria" pitchFamily="18" charset="0"/>
              </a:rPr>
              <a:t>glVertex2iv (p8);</a:t>
            </a:r>
          </a:p>
          <a:p>
            <a:pPr marL="7502755" algn="just"/>
            <a:r>
              <a:rPr lang="en-US" sz="1975" b="1" dirty="0">
                <a:solidFill>
                  <a:srgbClr val="FF0000"/>
                </a:solidFill>
                <a:latin typeface="Cambria" pitchFamily="18" charset="0"/>
              </a:rPr>
              <a:t>glVertex2iv (p7);</a:t>
            </a:r>
          </a:p>
          <a:p>
            <a:pPr marL="6947692"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9" name="Rounded Rectangle 8"/>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1655704" y="2751667"/>
            <a:ext cx="5191662" cy="3064521"/>
          </a:xfrm>
          <a:prstGeom prst="rect">
            <a:avLst/>
          </a:prstGeom>
        </p:spPr>
      </p:pic>
    </p:spTree>
    <p:extLst>
      <p:ext uri="{BB962C8B-B14F-4D97-AF65-F5344CB8AC3E}">
        <p14:creationId xmlns:p14="http://schemas.microsoft.com/office/powerpoint/2010/main" val="3278205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10" name="Rectangle 9"/>
          <p:cNvSpPr/>
          <p:nvPr/>
        </p:nvSpPr>
        <p:spPr>
          <a:xfrm>
            <a:off x="752593" y="1698038"/>
            <a:ext cx="11138370" cy="130710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Although the examples so far have contained relatively few coordinate positions, describing a scene containing several objects can get much more complicated. To illustrate, we first consider describing a single, very basic object: the unit cube shown in Figure below, with coordinates given in integers to simplify our discussion. </a:t>
            </a:r>
          </a:p>
        </p:txBody>
      </p:sp>
      <p:sp>
        <p:nvSpPr>
          <p:cNvPr id="8" name="Rounded Rectangle 7"/>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pic>
        <p:nvPicPr>
          <p:cNvPr id="6" name="Picture 5"/>
          <p:cNvPicPr>
            <a:picLocks noChangeAspect="1"/>
          </p:cNvPicPr>
          <p:nvPr/>
        </p:nvPicPr>
        <p:blipFill>
          <a:blip r:embed="rId2"/>
          <a:stretch>
            <a:fillRect/>
          </a:stretch>
        </p:blipFill>
        <p:spPr>
          <a:xfrm>
            <a:off x="677334" y="3052704"/>
            <a:ext cx="3679529" cy="3118630"/>
          </a:xfrm>
          <a:prstGeom prst="rect">
            <a:avLst/>
          </a:prstGeom>
        </p:spPr>
      </p:pic>
      <p:sp>
        <p:nvSpPr>
          <p:cNvPr id="7" name="Rectangle 6"/>
          <p:cNvSpPr/>
          <p:nvPr/>
        </p:nvSpPr>
        <p:spPr>
          <a:xfrm>
            <a:off x="4891852" y="3429000"/>
            <a:ext cx="6999111" cy="161107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straightforward method for defining the vertex coordinates is to use a double-subscripted array, such as</a:t>
            </a:r>
          </a:p>
          <a:p>
            <a:pPr algn="just"/>
            <a:endParaRPr lang="en-US" sz="1975" dirty="0">
              <a:solidFill>
                <a:srgbClr val="002060"/>
              </a:solidFill>
              <a:latin typeface="Cambria" pitchFamily="18" charset="0"/>
            </a:endParaRPr>
          </a:p>
          <a:p>
            <a:pPr algn="just"/>
            <a:r>
              <a:rPr lang="en-US" sz="1975" b="1" dirty="0" err="1">
                <a:solidFill>
                  <a:srgbClr val="FF0000"/>
                </a:solidFill>
                <a:latin typeface="Cambria" pitchFamily="18" charset="0"/>
              </a:rPr>
              <a:t>GLint</a:t>
            </a:r>
            <a:r>
              <a:rPr lang="en-US" sz="1975" b="1" dirty="0">
                <a:solidFill>
                  <a:srgbClr val="FF0000"/>
                </a:solidFill>
                <a:latin typeface="Cambria" pitchFamily="18" charset="0"/>
              </a:rPr>
              <a:t> points [8][3] = { {0, 0, 0}, {0, 1, 0}, {1, 0, 0}, {1, 1, 0},   		                {0, 0, 1}, {0, 1, 1}, {1, 0, 1}, {1, 1, 1} };</a:t>
            </a:r>
          </a:p>
        </p:txBody>
      </p:sp>
    </p:spTree>
    <p:extLst>
      <p:ext uri="{BB962C8B-B14F-4D97-AF65-F5344CB8AC3E}">
        <p14:creationId xmlns:p14="http://schemas.microsoft.com/office/powerpoint/2010/main" val="1456363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1</a:t>
            </a:r>
            <a:r>
              <a:rPr lang="en-US" sz="2370" dirty="0"/>
              <a:t> </a:t>
            </a:r>
          </a:p>
        </p:txBody>
      </p:sp>
      <p:sp>
        <p:nvSpPr>
          <p:cNvPr id="9" name="Rectangle 8"/>
          <p:cNvSpPr/>
          <p:nvPr/>
        </p:nvSpPr>
        <p:spPr>
          <a:xfrm>
            <a:off x="752593" y="2074334"/>
            <a:ext cx="11138370" cy="2523007"/>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Computer Graphics and OpenGL</a:t>
            </a:r>
          </a:p>
          <a:p>
            <a:pPr algn="just"/>
            <a:endParaRPr lang="en-US" sz="1975" b="1" dirty="0">
              <a:solidFill>
                <a:srgbClr val="002060"/>
              </a:solidFill>
              <a:latin typeface="Cambria" pitchFamily="18" charset="0"/>
            </a:endParaRPr>
          </a:p>
          <a:p>
            <a:pPr marL="559767" algn="just"/>
            <a:r>
              <a:rPr lang="en-US" sz="1975" b="1" i="1" dirty="0">
                <a:solidFill>
                  <a:srgbClr val="002060"/>
                </a:solidFill>
                <a:latin typeface="Bookman Old Style" panose="02050604050505020204" pitchFamily="18" charset="0"/>
              </a:rPr>
              <a:t>Computer Graphics: </a:t>
            </a:r>
            <a:r>
              <a:rPr lang="en-US" sz="1975" i="1" dirty="0">
                <a:solidFill>
                  <a:srgbClr val="002060"/>
                </a:solidFill>
                <a:latin typeface="Bookman Old Style" panose="02050604050505020204" pitchFamily="18" charset="0"/>
              </a:rPr>
              <a:t>Application of Computer Graphics.</a:t>
            </a:r>
          </a:p>
          <a:p>
            <a:pPr marL="559767" algn="just"/>
            <a:endParaRPr lang="en-US" sz="1975" i="1" dirty="0">
              <a:solidFill>
                <a:srgbClr val="002060"/>
              </a:solidFill>
              <a:latin typeface="Bookman Old Style" panose="02050604050505020204" pitchFamily="18" charset="0"/>
            </a:endParaRPr>
          </a:p>
          <a:p>
            <a:pPr marL="559767" algn="just"/>
            <a:r>
              <a:rPr lang="en-US" sz="1975" b="1" i="1" dirty="0">
                <a:solidFill>
                  <a:srgbClr val="002060"/>
                </a:solidFill>
                <a:latin typeface="Bookman Old Style" panose="02050604050505020204" pitchFamily="18" charset="0"/>
              </a:rPr>
              <a:t>OpenGL: </a:t>
            </a:r>
            <a:r>
              <a:rPr lang="en-US" sz="1975" i="1" dirty="0">
                <a:solidFill>
                  <a:srgbClr val="002060"/>
                </a:solidFill>
                <a:latin typeface="Bookman Old Style" panose="02050604050505020204" pitchFamily="18" charset="0"/>
              </a:rPr>
              <a:t>Introduction to OpenGL, coordinate reference frames, specifying two-dimensional world coordinate reference frames in OpenGL, OpenGL point functions, OpenGL line functions, point attributes, line attributes, curve attributes, OpenGL fill area functions, OpenGL Vertex arrays, Line drawing algorithm- </a:t>
            </a:r>
            <a:r>
              <a:rPr lang="en-US" sz="1975" i="1" dirty="0" err="1">
                <a:solidFill>
                  <a:srgbClr val="002060"/>
                </a:solidFill>
                <a:latin typeface="Bookman Old Style" panose="02050604050505020204" pitchFamily="18" charset="0"/>
              </a:rPr>
              <a:t>Bresenham’s</a:t>
            </a:r>
            <a:r>
              <a:rPr lang="en-US" sz="1975" i="1" dirty="0">
                <a:solidFill>
                  <a:srgbClr val="002060"/>
                </a:solidFill>
                <a:latin typeface="Bookman Old Style" panose="02050604050505020204" pitchFamily="18" charset="0"/>
              </a:rPr>
              <a:t>.</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8" name="Rectangle 7"/>
          <p:cNvSpPr/>
          <p:nvPr/>
        </p:nvSpPr>
        <p:spPr>
          <a:xfrm>
            <a:off x="752593" y="1698037"/>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Alternatively, we could first define a data type for a three-dimensional vertex position and then give the coordinates for each vertex position as an element of a single-subscripted array as, for example,</a:t>
            </a:r>
          </a:p>
          <a:p>
            <a:pPr algn="just"/>
            <a:endParaRPr lang="en-US" sz="1975" dirty="0">
              <a:solidFill>
                <a:srgbClr val="002060"/>
              </a:solidFill>
              <a:latin typeface="Cambria" pitchFamily="18" charset="0"/>
            </a:endParaRPr>
          </a:p>
          <a:p>
            <a:pPr marL="685205" algn="just"/>
            <a:r>
              <a:rPr lang="en-US" sz="1975" b="1" dirty="0" err="1">
                <a:solidFill>
                  <a:srgbClr val="FF0000"/>
                </a:solidFill>
                <a:latin typeface="Cambria" pitchFamily="18" charset="0"/>
              </a:rPr>
              <a:t>typedef</a:t>
            </a:r>
            <a:r>
              <a:rPr lang="en-US" sz="1975" b="1" dirty="0">
                <a:solidFill>
                  <a:srgbClr val="FF0000"/>
                </a:solidFill>
                <a:latin typeface="Cambria" pitchFamily="18" charset="0"/>
              </a:rPr>
              <a:t> </a:t>
            </a:r>
            <a:r>
              <a:rPr lang="en-US" sz="1975" b="1" dirty="0" err="1">
                <a:solidFill>
                  <a:srgbClr val="FF0000"/>
                </a:solidFill>
                <a:latin typeface="Cambria" pitchFamily="18" charset="0"/>
              </a:rPr>
              <a:t>GLint</a:t>
            </a:r>
            <a:r>
              <a:rPr lang="en-US" sz="1975" b="1" dirty="0">
                <a:solidFill>
                  <a:srgbClr val="FF0000"/>
                </a:solidFill>
                <a:latin typeface="Cambria" pitchFamily="18" charset="0"/>
              </a:rPr>
              <a:t> vertex3 [3];</a:t>
            </a:r>
          </a:p>
          <a:p>
            <a:pPr marL="685205" algn="just"/>
            <a:endParaRPr lang="en-US" sz="1975" b="1" dirty="0">
              <a:solidFill>
                <a:srgbClr val="FF0000"/>
              </a:solidFill>
              <a:latin typeface="Cambria" pitchFamily="18" charset="0"/>
            </a:endParaRPr>
          </a:p>
          <a:p>
            <a:pPr marL="685205" algn="just"/>
            <a:r>
              <a:rPr lang="en-US" sz="1975" b="1" dirty="0">
                <a:solidFill>
                  <a:srgbClr val="FF0000"/>
                </a:solidFill>
                <a:latin typeface="Cambria" pitchFamily="18" charset="0"/>
              </a:rPr>
              <a:t>vertex3 </a:t>
            </a:r>
            <a:r>
              <a:rPr lang="en-US" sz="1975" b="1" dirty="0" err="1">
                <a:solidFill>
                  <a:srgbClr val="FF0000"/>
                </a:solidFill>
                <a:latin typeface="Cambria" pitchFamily="18" charset="0"/>
              </a:rPr>
              <a:t>pt</a:t>
            </a:r>
            <a:r>
              <a:rPr lang="en-US" sz="1975" b="1" dirty="0">
                <a:solidFill>
                  <a:srgbClr val="FF0000"/>
                </a:solidFill>
                <a:latin typeface="Cambria" pitchFamily="18" charset="0"/>
              </a:rPr>
              <a:t> [8] = { {0, 0, 0}, {0, 1, 0}, {1, 0, 0}, {1, 1, 0}, {0, 0, 1}, {0, 1, 1}, {1, 0, 1}, {1, 1, 1} };</a:t>
            </a:r>
          </a:p>
          <a:p>
            <a:pPr marL="685205" algn="just"/>
            <a:endParaRPr lang="en-US" sz="1975" b="1" dirty="0">
              <a:solidFill>
                <a:srgbClr val="FF000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Next, we need to define each of the six faces of this object. For this, we could make six calls either to </a:t>
            </a:r>
            <a:r>
              <a:rPr lang="en-US" sz="1975" dirty="0" err="1">
                <a:solidFill>
                  <a:srgbClr val="002060"/>
                </a:solidFill>
                <a:latin typeface="Cambria" pitchFamily="18" charset="0"/>
              </a:rPr>
              <a:t>glBegin</a:t>
            </a:r>
            <a:r>
              <a:rPr lang="en-US" sz="1975" dirty="0">
                <a:solidFill>
                  <a:srgbClr val="002060"/>
                </a:solidFill>
                <a:latin typeface="Cambria" pitchFamily="18" charset="0"/>
              </a:rPr>
              <a:t> (GL POLYGON) or to </a:t>
            </a:r>
            <a:r>
              <a:rPr lang="en-US" sz="1975" dirty="0" err="1">
                <a:solidFill>
                  <a:srgbClr val="002060"/>
                </a:solidFill>
                <a:latin typeface="Cambria" pitchFamily="18" charset="0"/>
              </a:rPr>
              <a:t>glBegin</a:t>
            </a:r>
            <a:r>
              <a:rPr lang="en-US" sz="1975" dirty="0">
                <a:solidFill>
                  <a:srgbClr val="002060"/>
                </a:solidFill>
                <a:latin typeface="Cambria" pitchFamily="18" charset="0"/>
              </a:rPr>
              <a:t> (GL QUADS).</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In either case, we must be sure to list the vertices for each face in a counterclockwise order when viewing that surface from the outside of the cube.</a:t>
            </a:r>
          </a:p>
        </p:txBody>
      </p:sp>
      <p:sp>
        <p:nvSpPr>
          <p:cNvPr id="9" name="Rounded Rectangle 8"/>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spTree>
    <p:extLst>
      <p:ext uri="{BB962C8B-B14F-4D97-AF65-F5344CB8AC3E}">
        <p14:creationId xmlns:p14="http://schemas.microsoft.com/office/powerpoint/2010/main" val="1336924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10" name="Rectangle 9"/>
          <p:cNvSpPr/>
          <p:nvPr/>
        </p:nvSpPr>
        <p:spPr>
          <a:xfrm>
            <a:off x="752593" y="1745604"/>
            <a:ext cx="11063111" cy="130710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the following code segment, we specify each cube face as a quadrilateral and use a function call to pass array subscript values to the OpenGL primitive routines.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Figure below shows the subscript values for array </a:t>
            </a:r>
            <a:r>
              <a:rPr lang="en-US" sz="1975" dirty="0" err="1">
                <a:solidFill>
                  <a:srgbClr val="002060"/>
                </a:solidFill>
                <a:latin typeface="Cambria" pitchFamily="18" charset="0"/>
              </a:rPr>
              <a:t>pt</a:t>
            </a:r>
            <a:r>
              <a:rPr lang="en-US" sz="1975" dirty="0">
                <a:solidFill>
                  <a:srgbClr val="002060"/>
                </a:solidFill>
                <a:latin typeface="Cambria" pitchFamily="18" charset="0"/>
              </a:rPr>
              <a:t> corresponding to the cube vertex positions.</a:t>
            </a:r>
            <a:endParaRPr lang="en-US" sz="1975" dirty="0">
              <a:solidFill>
                <a:srgbClr val="002060"/>
              </a:solidFill>
              <a:latin typeface="Cambria Math" panose="02040503050406030204" pitchFamily="18" charset="0"/>
              <a:ea typeface="Cambria Math" panose="02040503050406030204" pitchFamily="18" charset="0"/>
            </a:endParaRPr>
          </a:p>
        </p:txBody>
      </p:sp>
      <p:sp>
        <p:nvSpPr>
          <p:cNvPr id="9" name="Rounded Rectangle 8"/>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pic>
        <p:nvPicPr>
          <p:cNvPr id="6" name="Picture 5"/>
          <p:cNvPicPr>
            <a:picLocks noChangeAspect="1"/>
          </p:cNvPicPr>
          <p:nvPr/>
        </p:nvPicPr>
        <p:blipFill>
          <a:blip r:embed="rId2"/>
          <a:stretch>
            <a:fillRect/>
          </a:stretch>
        </p:blipFill>
        <p:spPr>
          <a:xfrm>
            <a:off x="3687704" y="3052704"/>
            <a:ext cx="3461926" cy="3126229"/>
          </a:xfrm>
          <a:prstGeom prst="rect">
            <a:avLst/>
          </a:prstGeom>
        </p:spPr>
      </p:pic>
    </p:spTree>
    <p:extLst>
      <p:ext uri="{BB962C8B-B14F-4D97-AF65-F5344CB8AC3E}">
        <p14:creationId xmlns:p14="http://schemas.microsoft.com/office/powerpoint/2010/main" val="1558678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13" name="Rectangle 12"/>
          <p:cNvSpPr/>
          <p:nvPr/>
        </p:nvSpPr>
        <p:spPr>
          <a:xfrm>
            <a:off x="752593" y="1742663"/>
            <a:ext cx="6096000" cy="2826985"/>
          </a:xfrm>
          <a:prstGeom prst="rect">
            <a:avLst/>
          </a:prstGeom>
        </p:spPr>
        <p:txBody>
          <a:bodyPr wrap="square">
            <a:spAutoFit/>
          </a:bodyPr>
          <a:lstStyle/>
          <a:p>
            <a:pPr marL="4704" algn="just"/>
            <a:r>
              <a:rPr lang="en-US" sz="1975" b="1" dirty="0">
                <a:solidFill>
                  <a:srgbClr val="FF0000"/>
                </a:solidFill>
                <a:latin typeface="Cambria" pitchFamily="18" charset="0"/>
              </a:rPr>
              <a:t>void quad (</a:t>
            </a:r>
            <a:r>
              <a:rPr lang="en-US" sz="1975" b="1" dirty="0" err="1">
                <a:solidFill>
                  <a:srgbClr val="FF0000"/>
                </a:solidFill>
                <a:latin typeface="Cambria" pitchFamily="18" charset="0"/>
              </a:rPr>
              <a:t>GLint</a:t>
            </a:r>
            <a:r>
              <a:rPr lang="en-US" sz="1975" b="1" dirty="0">
                <a:solidFill>
                  <a:srgbClr val="FF0000"/>
                </a:solidFill>
                <a:latin typeface="Cambria" pitchFamily="18" charset="0"/>
              </a:rPr>
              <a:t> n1, </a:t>
            </a:r>
            <a:r>
              <a:rPr lang="en-US" sz="1975" b="1" dirty="0" err="1">
                <a:solidFill>
                  <a:srgbClr val="FF0000"/>
                </a:solidFill>
                <a:latin typeface="Cambria" pitchFamily="18" charset="0"/>
              </a:rPr>
              <a:t>GLint</a:t>
            </a:r>
            <a:r>
              <a:rPr lang="en-US" sz="1975" b="1" dirty="0">
                <a:solidFill>
                  <a:srgbClr val="FF0000"/>
                </a:solidFill>
                <a:latin typeface="Cambria" pitchFamily="18" charset="0"/>
              </a:rPr>
              <a:t> n2, </a:t>
            </a:r>
            <a:r>
              <a:rPr lang="en-US" sz="1975" b="1" dirty="0" err="1">
                <a:solidFill>
                  <a:srgbClr val="FF0000"/>
                </a:solidFill>
                <a:latin typeface="Cambria" pitchFamily="18" charset="0"/>
              </a:rPr>
              <a:t>GLint</a:t>
            </a:r>
            <a:r>
              <a:rPr lang="en-US" sz="1975" b="1" dirty="0">
                <a:solidFill>
                  <a:srgbClr val="FF0000"/>
                </a:solidFill>
                <a:latin typeface="Cambria" pitchFamily="18" charset="0"/>
              </a:rPr>
              <a:t> n3, </a:t>
            </a:r>
            <a:r>
              <a:rPr lang="en-US" sz="1975" b="1" dirty="0" err="1">
                <a:solidFill>
                  <a:srgbClr val="FF0000"/>
                </a:solidFill>
                <a:latin typeface="Cambria" pitchFamily="18" charset="0"/>
              </a:rPr>
              <a:t>GLint</a:t>
            </a:r>
            <a:r>
              <a:rPr lang="en-US" sz="1975" b="1" dirty="0">
                <a:solidFill>
                  <a:srgbClr val="FF0000"/>
                </a:solidFill>
                <a:latin typeface="Cambria" pitchFamily="18" charset="0"/>
              </a:rPr>
              <a:t> n4)</a:t>
            </a:r>
          </a:p>
          <a:p>
            <a:pPr marL="4704" algn="just"/>
            <a:r>
              <a:rPr lang="en-US" sz="1975" b="1" dirty="0">
                <a:solidFill>
                  <a:srgbClr val="FF0000"/>
                </a:solidFill>
                <a:latin typeface="Cambria" pitchFamily="18" charset="0"/>
              </a:rPr>
              <a:t>{</a:t>
            </a:r>
          </a:p>
          <a:p>
            <a:pPr marL="335546"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(GL_QUADS);</a:t>
            </a:r>
          </a:p>
          <a:p>
            <a:pPr marL="787123" algn="just"/>
            <a:r>
              <a:rPr lang="en-US" sz="1975" b="1" dirty="0">
                <a:solidFill>
                  <a:srgbClr val="FF0000"/>
                </a:solidFill>
                <a:latin typeface="Cambria" pitchFamily="18" charset="0"/>
              </a:rPr>
              <a:t>glVertex3iv (</a:t>
            </a:r>
            <a:r>
              <a:rPr lang="en-US" sz="1975" b="1" dirty="0" err="1">
                <a:solidFill>
                  <a:srgbClr val="FF0000"/>
                </a:solidFill>
                <a:latin typeface="Cambria" pitchFamily="18" charset="0"/>
              </a:rPr>
              <a:t>pt</a:t>
            </a:r>
            <a:r>
              <a:rPr lang="en-US" sz="1975" b="1" dirty="0">
                <a:solidFill>
                  <a:srgbClr val="FF0000"/>
                </a:solidFill>
                <a:latin typeface="Cambria" pitchFamily="18" charset="0"/>
              </a:rPr>
              <a:t> [n1]);</a:t>
            </a:r>
          </a:p>
          <a:p>
            <a:pPr marL="787123" algn="just"/>
            <a:r>
              <a:rPr lang="en-US" sz="1975" b="1" dirty="0">
                <a:solidFill>
                  <a:srgbClr val="FF0000"/>
                </a:solidFill>
                <a:latin typeface="Cambria" pitchFamily="18" charset="0"/>
              </a:rPr>
              <a:t>glVertex3iv (</a:t>
            </a:r>
            <a:r>
              <a:rPr lang="en-US" sz="1975" b="1" dirty="0" err="1">
                <a:solidFill>
                  <a:srgbClr val="FF0000"/>
                </a:solidFill>
                <a:latin typeface="Cambria" pitchFamily="18" charset="0"/>
              </a:rPr>
              <a:t>pt</a:t>
            </a:r>
            <a:r>
              <a:rPr lang="en-US" sz="1975" b="1" dirty="0">
                <a:solidFill>
                  <a:srgbClr val="FF0000"/>
                </a:solidFill>
                <a:latin typeface="Cambria" pitchFamily="18" charset="0"/>
              </a:rPr>
              <a:t> [n2]);</a:t>
            </a:r>
          </a:p>
          <a:p>
            <a:pPr marL="787123" algn="just"/>
            <a:r>
              <a:rPr lang="en-US" sz="1975" b="1" dirty="0">
                <a:solidFill>
                  <a:srgbClr val="FF0000"/>
                </a:solidFill>
                <a:latin typeface="Cambria" pitchFamily="18" charset="0"/>
              </a:rPr>
              <a:t>glVertex3iv (</a:t>
            </a:r>
            <a:r>
              <a:rPr lang="en-US" sz="1975" b="1" dirty="0" err="1">
                <a:solidFill>
                  <a:srgbClr val="FF0000"/>
                </a:solidFill>
                <a:latin typeface="Cambria" pitchFamily="18" charset="0"/>
              </a:rPr>
              <a:t>pt</a:t>
            </a:r>
            <a:r>
              <a:rPr lang="en-US" sz="1975" b="1" dirty="0">
                <a:solidFill>
                  <a:srgbClr val="FF0000"/>
                </a:solidFill>
                <a:latin typeface="Cambria" pitchFamily="18" charset="0"/>
              </a:rPr>
              <a:t> [n3]);</a:t>
            </a:r>
          </a:p>
          <a:p>
            <a:pPr marL="787123" algn="just"/>
            <a:r>
              <a:rPr lang="en-US" sz="1975" b="1" dirty="0">
                <a:solidFill>
                  <a:srgbClr val="FF0000"/>
                </a:solidFill>
                <a:latin typeface="Cambria" pitchFamily="18" charset="0"/>
              </a:rPr>
              <a:t>glVertex3iv (</a:t>
            </a:r>
            <a:r>
              <a:rPr lang="en-US" sz="1975" b="1" dirty="0" err="1">
                <a:solidFill>
                  <a:srgbClr val="FF0000"/>
                </a:solidFill>
                <a:latin typeface="Cambria" pitchFamily="18" charset="0"/>
              </a:rPr>
              <a:t>pt</a:t>
            </a:r>
            <a:r>
              <a:rPr lang="en-US" sz="1975" b="1" dirty="0">
                <a:solidFill>
                  <a:srgbClr val="FF0000"/>
                </a:solidFill>
                <a:latin typeface="Cambria" pitchFamily="18" charset="0"/>
              </a:rPr>
              <a:t> [n4]);</a:t>
            </a:r>
          </a:p>
          <a:p>
            <a:pPr marL="335546"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a:p>
            <a:pPr marL="4704" algn="just"/>
            <a:r>
              <a:rPr lang="en-US" sz="1975" b="1" dirty="0">
                <a:solidFill>
                  <a:srgbClr val="FF0000"/>
                </a:solidFill>
                <a:latin typeface="Cambria" pitchFamily="18" charset="0"/>
              </a:rPr>
              <a:t>}</a:t>
            </a:r>
          </a:p>
        </p:txBody>
      </p:sp>
      <p:sp>
        <p:nvSpPr>
          <p:cNvPr id="8" name="Rounded Rectangle 7"/>
          <p:cNvSpPr/>
          <p:nvPr/>
        </p:nvSpPr>
        <p:spPr>
          <a:xfrm>
            <a:off x="383822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sp>
        <p:nvSpPr>
          <p:cNvPr id="5" name="Rectangle 4"/>
          <p:cNvSpPr/>
          <p:nvPr/>
        </p:nvSpPr>
        <p:spPr>
          <a:xfrm>
            <a:off x="7224889" y="3052704"/>
            <a:ext cx="4477926" cy="2826985"/>
          </a:xfrm>
          <a:prstGeom prst="rect">
            <a:avLst/>
          </a:prstGeom>
        </p:spPr>
        <p:txBody>
          <a:bodyPr wrap="square">
            <a:spAutoFit/>
          </a:bodyPr>
          <a:lstStyle/>
          <a:p>
            <a:pPr algn="just"/>
            <a:r>
              <a:rPr lang="en-US" sz="1975" b="1" dirty="0">
                <a:solidFill>
                  <a:srgbClr val="FF0000"/>
                </a:solidFill>
                <a:latin typeface="Cambria" pitchFamily="18" charset="0"/>
              </a:rPr>
              <a:t>void cube ( )</a:t>
            </a:r>
          </a:p>
          <a:p>
            <a:pPr algn="just"/>
            <a:r>
              <a:rPr lang="en-US" sz="1975" b="1" dirty="0">
                <a:solidFill>
                  <a:srgbClr val="FF0000"/>
                </a:solidFill>
                <a:latin typeface="Cambria" pitchFamily="18" charset="0"/>
              </a:rPr>
              <a:t>{</a:t>
            </a:r>
          </a:p>
          <a:p>
            <a:pPr marL="335546" algn="just"/>
            <a:r>
              <a:rPr lang="it-IT" sz="1975" b="1" dirty="0">
                <a:solidFill>
                  <a:srgbClr val="FF0000"/>
                </a:solidFill>
                <a:latin typeface="Cambria" pitchFamily="18" charset="0"/>
              </a:rPr>
              <a:t>quad (6, 2, 3, 7);</a:t>
            </a:r>
          </a:p>
          <a:p>
            <a:pPr marL="335546" algn="just"/>
            <a:r>
              <a:rPr lang="it-IT" sz="1975" b="1" dirty="0">
                <a:solidFill>
                  <a:srgbClr val="FF0000"/>
                </a:solidFill>
                <a:latin typeface="Cambria" pitchFamily="18" charset="0"/>
              </a:rPr>
              <a:t>quad (5, 1, 0, 4);</a:t>
            </a:r>
          </a:p>
          <a:p>
            <a:pPr marL="335546" algn="just"/>
            <a:r>
              <a:rPr lang="it-IT" sz="1975" b="1" dirty="0">
                <a:solidFill>
                  <a:srgbClr val="FF0000"/>
                </a:solidFill>
                <a:latin typeface="Cambria" pitchFamily="18" charset="0"/>
              </a:rPr>
              <a:t>quad (7, 3, 1, 5);</a:t>
            </a:r>
          </a:p>
          <a:p>
            <a:pPr marL="335546" algn="just"/>
            <a:r>
              <a:rPr lang="it-IT" sz="1975" b="1" dirty="0">
                <a:solidFill>
                  <a:srgbClr val="FF0000"/>
                </a:solidFill>
                <a:latin typeface="Cambria" pitchFamily="18" charset="0"/>
              </a:rPr>
              <a:t>quad (4, 0, 2, 6);</a:t>
            </a:r>
          </a:p>
          <a:p>
            <a:pPr marL="335546" algn="just"/>
            <a:r>
              <a:rPr lang="it-IT" sz="1975" b="1" dirty="0">
                <a:solidFill>
                  <a:srgbClr val="FF0000"/>
                </a:solidFill>
                <a:latin typeface="Cambria" pitchFamily="18" charset="0"/>
              </a:rPr>
              <a:t>quad (2, 0, 1, 3);</a:t>
            </a:r>
          </a:p>
          <a:p>
            <a:pPr marL="335546" algn="just"/>
            <a:r>
              <a:rPr lang="it-IT" sz="1975" b="1" dirty="0">
                <a:solidFill>
                  <a:srgbClr val="FF0000"/>
                </a:solidFill>
                <a:latin typeface="Cambria" pitchFamily="18" charset="0"/>
              </a:rPr>
              <a:t>quad (7, 5, 4, 6);</a:t>
            </a:r>
          </a:p>
          <a:p>
            <a:pPr algn="just"/>
            <a:r>
              <a:rPr lang="en-US" sz="1975" b="1" dirty="0">
                <a:solidFill>
                  <a:srgbClr val="FF0000"/>
                </a:solidFill>
                <a:latin typeface="Cambria" pitchFamily="18" charset="0"/>
              </a:rPr>
              <a:t>}</a:t>
            </a:r>
          </a:p>
        </p:txBody>
      </p:sp>
    </p:spTree>
    <p:extLst>
      <p:ext uri="{BB962C8B-B14F-4D97-AF65-F5344CB8AC3E}">
        <p14:creationId xmlns:p14="http://schemas.microsoft.com/office/powerpoint/2010/main" val="3100306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9" name="Rectangle 8"/>
          <p:cNvSpPr/>
          <p:nvPr/>
        </p:nvSpPr>
        <p:spPr>
          <a:xfrm>
            <a:off x="752593" y="1745603"/>
            <a:ext cx="11063111"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As we can see from the preceding cube example, a complete scene description could require hundreds or thousands of coordinate specifications.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there are various attribute and viewing parameters that must be set for individual objects. Thus, object and scene descriptions could require an enormous number of function calls, which puts a demand on system resources and can slow execution of the graphics programs.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further problem with complex displays is that object surfaces (such as the cube in Figure) usually have shared vertex coordinates.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Using the methods we have discussed up to now, these shared positions may need to be specified multiple times.</a:t>
            </a:r>
            <a:endParaRPr lang="en-US" sz="1975" dirty="0">
              <a:solidFill>
                <a:srgbClr val="002060"/>
              </a:solidFill>
              <a:latin typeface="Cambria Math" panose="02040503050406030204" pitchFamily="18" charset="0"/>
              <a:ea typeface="Cambria Math" panose="02040503050406030204" pitchFamily="18" charset="0"/>
            </a:endParaRPr>
          </a:p>
        </p:txBody>
      </p:sp>
      <p:sp>
        <p:nvSpPr>
          <p:cNvPr id="10" name="Rounded Rectangle 9"/>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spTree>
    <p:extLst>
      <p:ext uri="{BB962C8B-B14F-4D97-AF65-F5344CB8AC3E}">
        <p14:creationId xmlns:p14="http://schemas.microsoft.com/office/powerpoint/2010/main" val="126772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9" name="Rectangle 8"/>
          <p:cNvSpPr/>
          <p:nvPr/>
        </p:nvSpPr>
        <p:spPr>
          <a:xfrm>
            <a:off x="752593" y="1745603"/>
            <a:ext cx="11063111"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alleviate these problems, OpenGL provides a mechanism for reducing the number of function calls needed in processing coordinate information. Using a vertex array, we can arrange the information for describing a scene so that we need only a very few function calls. The steps involved are</a:t>
            </a:r>
          </a:p>
          <a:p>
            <a:pPr marL="338682" indent="-338682" algn="just">
              <a:buFont typeface="Wingdings" pitchFamily="2" charset="2"/>
              <a:buChar char="ü"/>
            </a:pPr>
            <a:endParaRPr lang="en-US" sz="1975" dirty="0">
              <a:solidFill>
                <a:srgbClr val="002060"/>
              </a:solidFill>
              <a:latin typeface="Cambria" pitchFamily="18" charset="0"/>
            </a:endParaRPr>
          </a:p>
          <a:p>
            <a:pPr marL="451576" indent="-451576" algn="just">
              <a:buFont typeface="+mj-lt"/>
              <a:buAutoNum type="arabicPeriod"/>
            </a:pPr>
            <a:r>
              <a:rPr lang="en-US" sz="1975" dirty="0">
                <a:solidFill>
                  <a:srgbClr val="002060"/>
                </a:solidFill>
                <a:latin typeface="Cambria" pitchFamily="18" charset="0"/>
              </a:rPr>
              <a:t>Invoke the function </a:t>
            </a:r>
            <a:r>
              <a:rPr lang="en-US" sz="1975" b="1" dirty="0" err="1">
                <a:solidFill>
                  <a:srgbClr val="FF0000"/>
                </a:solidFill>
                <a:latin typeface="Cambria" pitchFamily="18" charset="0"/>
              </a:rPr>
              <a:t>glEnableClientState</a:t>
            </a:r>
            <a:r>
              <a:rPr lang="en-US" sz="1975" b="1" dirty="0">
                <a:solidFill>
                  <a:srgbClr val="FF0000"/>
                </a:solidFill>
                <a:latin typeface="Cambria" pitchFamily="18" charset="0"/>
              </a:rPr>
              <a:t> (GL VERTEX ARRAY)</a:t>
            </a:r>
            <a:r>
              <a:rPr lang="en-US" sz="1975" dirty="0">
                <a:solidFill>
                  <a:srgbClr val="002060"/>
                </a:solidFill>
                <a:latin typeface="Cambria" pitchFamily="18" charset="0"/>
              </a:rPr>
              <a:t> to activate the vertex-array feature of OpenGL.</a:t>
            </a:r>
          </a:p>
          <a:p>
            <a:pPr marL="451576" indent="-451576" algn="just">
              <a:buFont typeface="+mj-lt"/>
              <a:buAutoNum type="arabicPeriod"/>
            </a:pPr>
            <a:endParaRPr lang="en-US" sz="1975" dirty="0">
              <a:solidFill>
                <a:srgbClr val="002060"/>
              </a:solidFill>
              <a:latin typeface="Cambria" pitchFamily="18" charset="0"/>
            </a:endParaRPr>
          </a:p>
          <a:p>
            <a:pPr marL="451576" indent="-451576" algn="just">
              <a:buFont typeface="+mj-lt"/>
              <a:buAutoNum type="arabicPeriod"/>
            </a:pPr>
            <a:r>
              <a:rPr lang="en-US" sz="1975" dirty="0">
                <a:solidFill>
                  <a:srgbClr val="002060"/>
                </a:solidFill>
                <a:latin typeface="Cambria" pitchFamily="18" charset="0"/>
              </a:rPr>
              <a:t>Use the function </a:t>
            </a:r>
            <a:r>
              <a:rPr lang="en-US" sz="1975" b="1" dirty="0" err="1">
                <a:solidFill>
                  <a:srgbClr val="FF0000"/>
                </a:solidFill>
                <a:latin typeface="Cambria" pitchFamily="18" charset="0"/>
              </a:rPr>
              <a:t>glVertexPointer</a:t>
            </a:r>
            <a:r>
              <a:rPr lang="en-US" sz="1975" dirty="0">
                <a:solidFill>
                  <a:srgbClr val="002060"/>
                </a:solidFill>
                <a:latin typeface="Cambria" pitchFamily="18" charset="0"/>
              </a:rPr>
              <a:t> to specify the location and data format for the vertex coordinates.</a:t>
            </a:r>
          </a:p>
          <a:p>
            <a:pPr marL="451576" indent="-451576" algn="just">
              <a:buFont typeface="+mj-lt"/>
              <a:buAutoNum type="arabicPeriod"/>
            </a:pPr>
            <a:endParaRPr lang="en-US" sz="1975" dirty="0">
              <a:solidFill>
                <a:srgbClr val="002060"/>
              </a:solidFill>
              <a:latin typeface="Cambria" pitchFamily="18" charset="0"/>
            </a:endParaRPr>
          </a:p>
          <a:p>
            <a:pPr marL="451576" indent="-451576" algn="just">
              <a:buFont typeface="+mj-lt"/>
              <a:buAutoNum type="arabicPeriod"/>
            </a:pPr>
            <a:r>
              <a:rPr lang="en-US" sz="1975" dirty="0">
                <a:solidFill>
                  <a:srgbClr val="002060"/>
                </a:solidFill>
                <a:latin typeface="Cambria" pitchFamily="18" charset="0"/>
              </a:rPr>
              <a:t>Display the scene using a routine such as </a:t>
            </a:r>
            <a:r>
              <a:rPr lang="en-US" sz="1975" b="1" dirty="0" err="1">
                <a:solidFill>
                  <a:srgbClr val="FF0000"/>
                </a:solidFill>
                <a:latin typeface="Cambria" pitchFamily="18" charset="0"/>
              </a:rPr>
              <a:t>glDrawElements</a:t>
            </a:r>
            <a:r>
              <a:rPr lang="en-US" sz="1975" dirty="0">
                <a:solidFill>
                  <a:srgbClr val="002060"/>
                </a:solidFill>
                <a:latin typeface="Cambria" pitchFamily="18" charset="0"/>
              </a:rPr>
              <a:t>, which can process multiple primitives with very few function calls.</a:t>
            </a:r>
            <a:endParaRPr lang="en-US" sz="1975" dirty="0">
              <a:solidFill>
                <a:srgbClr val="002060"/>
              </a:solidFill>
              <a:latin typeface="Cambria Math" panose="02040503050406030204" pitchFamily="18" charset="0"/>
              <a:ea typeface="Cambria Math" panose="02040503050406030204" pitchFamily="18" charset="0"/>
            </a:endParaRPr>
          </a:p>
        </p:txBody>
      </p:sp>
      <p:sp>
        <p:nvSpPr>
          <p:cNvPr id="10" name="Rounded Rectangle 9"/>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spTree>
    <p:extLst>
      <p:ext uri="{BB962C8B-B14F-4D97-AF65-F5344CB8AC3E}">
        <p14:creationId xmlns:p14="http://schemas.microsoft.com/office/powerpoint/2010/main" val="916407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9" name="Rectangle 8"/>
          <p:cNvSpPr/>
          <p:nvPr/>
        </p:nvSpPr>
        <p:spPr>
          <a:xfrm>
            <a:off x="752593" y="1745603"/>
            <a:ext cx="11063111" cy="2978973"/>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Using the </a:t>
            </a:r>
            <a:r>
              <a:rPr lang="en-US" sz="1975" dirty="0" err="1">
                <a:solidFill>
                  <a:srgbClr val="002060"/>
                </a:solidFill>
                <a:latin typeface="Cambria" pitchFamily="18" charset="0"/>
              </a:rPr>
              <a:t>pt</a:t>
            </a:r>
            <a:r>
              <a:rPr lang="en-US" sz="1975" dirty="0">
                <a:solidFill>
                  <a:srgbClr val="002060"/>
                </a:solidFill>
                <a:latin typeface="Cambria" pitchFamily="18" charset="0"/>
              </a:rPr>
              <a:t> array previously defined for the cube, we implement these three steps in the following code example:</a:t>
            </a:r>
          </a:p>
          <a:p>
            <a:pPr marL="509592" algn="just">
              <a:lnSpc>
                <a:spcPct val="150000"/>
              </a:lnSpc>
            </a:pPr>
            <a:r>
              <a:rPr lang="en-US" sz="1975" b="1" dirty="0" err="1">
                <a:solidFill>
                  <a:srgbClr val="FF0000"/>
                </a:solidFill>
                <a:latin typeface="Cambria" pitchFamily="18" charset="0"/>
              </a:rPr>
              <a:t>glEnableClientState</a:t>
            </a:r>
            <a:r>
              <a:rPr lang="en-US" sz="1975" b="1" dirty="0">
                <a:solidFill>
                  <a:srgbClr val="FF0000"/>
                </a:solidFill>
                <a:latin typeface="Cambria" pitchFamily="18" charset="0"/>
              </a:rPr>
              <a:t> (GL_VERTEX_ARRAY);</a:t>
            </a:r>
          </a:p>
          <a:p>
            <a:pPr marL="509592" algn="just">
              <a:lnSpc>
                <a:spcPct val="150000"/>
              </a:lnSpc>
            </a:pPr>
            <a:r>
              <a:rPr lang="en-US" sz="1975" b="1" dirty="0" err="1">
                <a:solidFill>
                  <a:srgbClr val="FF0000"/>
                </a:solidFill>
                <a:latin typeface="Cambria" pitchFamily="18" charset="0"/>
              </a:rPr>
              <a:t>glVertexPointer</a:t>
            </a:r>
            <a:r>
              <a:rPr lang="en-US" sz="1975" b="1" dirty="0">
                <a:solidFill>
                  <a:srgbClr val="FF0000"/>
                </a:solidFill>
                <a:latin typeface="Cambria" pitchFamily="18" charset="0"/>
              </a:rPr>
              <a:t> (3, GL_INT, 0, </a:t>
            </a:r>
            <a:r>
              <a:rPr lang="en-US" sz="1975" b="1" dirty="0" err="1">
                <a:solidFill>
                  <a:srgbClr val="FF0000"/>
                </a:solidFill>
                <a:latin typeface="Cambria" pitchFamily="18" charset="0"/>
              </a:rPr>
              <a:t>pt</a:t>
            </a:r>
            <a:r>
              <a:rPr lang="en-US" sz="1975" b="1" dirty="0">
                <a:solidFill>
                  <a:srgbClr val="FF0000"/>
                </a:solidFill>
                <a:latin typeface="Cambria" pitchFamily="18" charset="0"/>
              </a:rPr>
              <a:t>);</a:t>
            </a:r>
          </a:p>
          <a:p>
            <a:pPr marL="509592" algn="just">
              <a:lnSpc>
                <a:spcPct val="150000"/>
              </a:lnSpc>
            </a:pPr>
            <a:r>
              <a:rPr lang="en-US" sz="1975" b="1" dirty="0" err="1">
                <a:solidFill>
                  <a:srgbClr val="FF0000"/>
                </a:solidFill>
                <a:latin typeface="Cambria" pitchFamily="18" charset="0"/>
              </a:rPr>
              <a:t>GLubyte</a:t>
            </a:r>
            <a:r>
              <a:rPr lang="en-US" sz="1975" b="1" dirty="0">
                <a:solidFill>
                  <a:srgbClr val="FF0000"/>
                </a:solidFill>
                <a:latin typeface="Cambria" pitchFamily="18" charset="0"/>
              </a:rPr>
              <a:t> </a:t>
            </a:r>
            <a:r>
              <a:rPr lang="en-US" sz="1975" b="1" dirty="0" err="1">
                <a:solidFill>
                  <a:srgbClr val="FF0000"/>
                </a:solidFill>
                <a:latin typeface="Cambria" pitchFamily="18" charset="0"/>
              </a:rPr>
              <a:t>vertIndex</a:t>
            </a:r>
            <a:r>
              <a:rPr lang="en-US" sz="1975" b="1" dirty="0">
                <a:solidFill>
                  <a:srgbClr val="FF0000"/>
                </a:solidFill>
                <a:latin typeface="Cambria" pitchFamily="18" charset="0"/>
              </a:rPr>
              <a:t> [ ] = (6, 2, 3, 7, 5, 1, 0, 4, 7, 3, 1, 5, 4, 0, 2, 6, 2, 0, 1, 3, 7, 5, 4, 6);</a:t>
            </a:r>
          </a:p>
          <a:p>
            <a:pPr marL="509592" algn="just">
              <a:lnSpc>
                <a:spcPct val="150000"/>
              </a:lnSpc>
            </a:pPr>
            <a:r>
              <a:rPr lang="en-US" sz="1975" b="1" dirty="0" err="1">
                <a:solidFill>
                  <a:srgbClr val="FF0000"/>
                </a:solidFill>
                <a:latin typeface="Cambria" pitchFamily="18" charset="0"/>
              </a:rPr>
              <a:t>glDrawElements</a:t>
            </a:r>
            <a:r>
              <a:rPr lang="en-US" sz="1975" b="1" dirty="0">
                <a:solidFill>
                  <a:srgbClr val="FF0000"/>
                </a:solidFill>
                <a:latin typeface="Cambria" pitchFamily="18" charset="0"/>
              </a:rPr>
              <a:t> (GL_QUADS, 24, GL_UNSIGNED_BYTE, </a:t>
            </a:r>
            <a:r>
              <a:rPr lang="en-US" sz="1975" b="1" dirty="0" err="1">
                <a:solidFill>
                  <a:srgbClr val="FF0000"/>
                </a:solidFill>
                <a:latin typeface="Cambria" pitchFamily="18" charset="0"/>
              </a:rPr>
              <a:t>vertIndex</a:t>
            </a:r>
            <a:r>
              <a:rPr lang="en-US" sz="1975" b="1" dirty="0">
                <a:solidFill>
                  <a:srgbClr val="FF0000"/>
                </a:solidFill>
                <a:latin typeface="Cambria" pitchFamily="18" charset="0"/>
              </a:rPr>
              <a:t>);</a:t>
            </a:r>
          </a:p>
          <a:p>
            <a:pPr marL="509592" algn="just">
              <a:lnSpc>
                <a:spcPct val="150000"/>
              </a:lnSpc>
            </a:pPr>
            <a:r>
              <a:rPr lang="en-US" sz="1975" b="1" dirty="0" err="1">
                <a:solidFill>
                  <a:srgbClr val="FF0000"/>
                </a:solidFill>
                <a:latin typeface="Cambria Math" panose="02040503050406030204" pitchFamily="18" charset="0"/>
                <a:ea typeface="Cambria Math" panose="02040503050406030204" pitchFamily="18" charset="0"/>
              </a:rPr>
              <a:t>glDisableClientState</a:t>
            </a:r>
            <a:r>
              <a:rPr lang="en-US" sz="1975" b="1" dirty="0">
                <a:solidFill>
                  <a:srgbClr val="FF0000"/>
                </a:solidFill>
                <a:latin typeface="Cambria Math" panose="02040503050406030204" pitchFamily="18" charset="0"/>
                <a:ea typeface="Cambria Math" panose="02040503050406030204" pitchFamily="18" charset="0"/>
              </a:rPr>
              <a:t> (GL_VERTEX_ARRAY);</a:t>
            </a:r>
          </a:p>
        </p:txBody>
      </p:sp>
      <p:sp>
        <p:nvSpPr>
          <p:cNvPr id="10" name="Rounded Rectangle 9"/>
          <p:cNvSpPr/>
          <p:nvPr/>
        </p:nvSpPr>
        <p:spPr>
          <a:xfrm>
            <a:off x="3913482" y="1095963"/>
            <a:ext cx="436503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Vertex Arrays</a:t>
            </a:r>
          </a:p>
        </p:txBody>
      </p:sp>
    </p:spTree>
    <p:extLst>
      <p:ext uri="{BB962C8B-B14F-4D97-AF65-F5344CB8AC3E}">
        <p14:creationId xmlns:p14="http://schemas.microsoft.com/office/powerpoint/2010/main" val="2876778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2371019"/>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Computer Graphics and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 OpenGL fill area functions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Vertex arrays</a:t>
            </a:r>
          </a:p>
          <a:p>
            <a:pPr marL="1864321" indent="-338682" algn="just">
              <a:lnSpc>
                <a:spcPct val="150000"/>
              </a:lnSpc>
              <a:buFont typeface="Arial"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989181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496875"/>
          </a:xfrm>
          <a:prstGeom prst="rect">
            <a:avLst/>
          </a:prstGeom>
        </p:spPr>
        <p:txBody>
          <a:bodyPr wrap="square">
            <a:spAutoFit/>
          </a:bodyPr>
          <a:lstStyle/>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Line drawing algorithm- </a:t>
            </a:r>
            <a:r>
              <a:rPr lang="en-US" sz="1975" i="1" dirty="0" err="1">
                <a:solidFill>
                  <a:srgbClr val="002060"/>
                </a:solidFill>
                <a:latin typeface="Bookman Old Style" panose="02050604050505020204" pitchFamily="18" charset="0"/>
              </a:rPr>
              <a:t>Bresenham’s</a:t>
            </a: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899130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29</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5</a:t>
            </a:r>
            <a:endParaRPr lang="en-US" sz="2370" dirty="0"/>
          </a:p>
        </p:txBody>
      </p:sp>
      <p:sp>
        <p:nvSpPr>
          <p:cNvPr id="9" name="Rectangle 8"/>
          <p:cNvSpPr/>
          <p:nvPr/>
        </p:nvSpPr>
        <p:spPr>
          <a:xfrm>
            <a:off x="1429926" y="1999074"/>
            <a:ext cx="9783704" cy="1561774"/>
          </a:xfrm>
          <a:prstGeom prst="rect">
            <a:avLst/>
          </a:prstGeom>
        </p:spPr>
        <p:txBody>
          <a:bodyPr wrap="square">
            <a:spAutoFit/>
          </a:bodyPr>
          <a:lstStyle/>
          <a:p>
            <a:r>
              <a:rPr lang="en-US" sz="1975" b="1" i="1" dirty="0">
                <a:solidFill>
                  <a:srgbClr val="002060"/>
                </a:solidFill>
                <a:latin typeface="Bookman Old Style" panose="02050604050505020204" pitchFamily="18" charset="0"/>
              </a:rPr>
              <a:t>Computer Graphics and OpenGL</a:t>
            </a:r>
          </a:p>
          <a:p>
            <a:r>
              <a:rPr lang="en-US" sz="1975" dirty="0">
                <a:solidFill>
                  <a:srgbClr val="002060"/>
                </a:solidFill>
                <a:latin typeface="Cambria" pitchFamily="18" charset="0"/>
              </a:rPr>
              <a:t> </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fill area functions</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Vertex arrays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10" name="Rectangle 9"/>
          <p:cNvSpPr/>
          <p:nvPr/>
        </p:nvSpPr>
        <p:spPr>
          <a:xfrm>
            <a:off x="752593" y="1803224"/>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 is used to input the coordinates for a single polygon vertex, and a complete polygon is described with a list of vertices placed between a </a:t>
            </a:r>
            <a:r>
              <a:rPr lang="en-US" sz="1975" dirty="0" err="1">
                <a:solidFill>
                  <a:srgbClr val="002060"/>
                </a:solidFill>
                <a:latin typeface="Cambria" pitchFamily="18" charset="0"/>
              </a:rPr>
              <a:t>glBegin</a:t>
            </a:r>
            <a:r>
              <a:rPr lang="en-US" sz="1975" dirty="0">
                <a:solidFill>
                  <a:srgbClr val="002060"/>
                </a:solidFill>
                <a:latin typeface="Cambria" pitchFamily="18" charset="0"/>
              </a:rPr>
              <a:t>/</a:t>
            </a:r>
            <a:r>
              <a:rPr lang="en-US" sz="1975" dirty="0" err="1">
                <a:solidFill>
                  <a:srgbClr val="002060"/>
                </a:solidFill>
                <a:latin typeface="Cambria" pitchFamily="18" charset="0"/>
              </a:rPr>
              <a:t>glEnd</a:t>
            </a:r>
            <a:r>
              <a:rPr lang="en-US" sz="1975" dirty="0">
                <a:solidFill>
                  <a:srgbClr val="002060"/>
                </a:solidFill>
                <a:latin typeface="Cambria" pitchFamily="18" charset="0"/>
              </a:rPr>
              <a:t> pair.</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By default, a polygon interior is displayed in a solid color, determined by the current color settings. As options, we can fill a polygon with a pattern and we can display polygon edges as line borders around the interior fill.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There are six different symbolic constants that we can use as the argument in the </a:t>
            </a:r>
            <a:r>
              <a:rPr lang="en-US" sz="1975" dirty="0" err="1">
                <a:solidFill>
                  <a:srgbClr val="002060"/>
                </a:solidFill>
                <a:latin typeface="Cambria" pitchFamily="18" charset="0"/>
              </a:rPr>
              <a:t>glBegin</a:t>
            </a:r>
            <a:r>
              <a:rPr lang="en-US" sz="1975" dirty="0">
                <a:solidFill>
                  <a:srgbClr val="002060"/>
                </a:solidFill>
                <a:latin typeface="Cambria" pitchFamily="18" charset="0"/>
              </a:rPr>
              <a:t> function to describe polygon fill areas.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These six primitive constants allow us to display a single fill polygon, a set of unconnected fill polygons, or a set of connected fill polygons.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endParaRPr lang="en-US" sz="1975" dirty="0">
              <a:solidFill>
                <a:srgbClr val="002060"/>
              </a:solidFill>
              <a:latin typeface="Cambria" pitchFamily="18" charset="0"/>
            </a:endParaRPr>
          </a:p>
        </p:txBody>
      </p:sp>
      <p:sp>
        <p:nvSpPr>
          <p:cNvPr id="11" name="Rounded Rectangle 10"/>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3928100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16" name="Rectangle 15"/>
          <p:cNvSpPr/>
          <p:nvPr/>
        </p:nvSpPr>
        <p:spPr>
          <a:xfrm>
            <a:off x="752593" y="1773296"/>
            <a:ext cx="11138370" cy="1915054"/>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In OpenGL, a fill area must be specified as a convex polygon. Thus, a vertex list for a fill polygon must contain at least three vertices, there can be no crossing edges, and all interior angles for the polygon must be less than 180◦.</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And a single polygon fill area can be defined with only one vertex list, which precludes any specifications that contain holes in the polygon interior, such as that shown in Figure below. </a:t>
            </a:r>
          </a:p>
        </p:txBody>
      </p:sp>
      <p:pic>
        <p:nvPicPr>
          <p:cNvPr id="5" name="Picture 4"/>
          <p:cNvPicPr>
            <a:picLocks noChangeAspect="1"/>
          </p:cNvPicPr>
          <p:nvPr/>
        </p:nvPicPr>
        <p:blipFill>
          <a:blip r:embed="rId2"/>
          <a:stretch>
            <a:fillRect/>
          </a:stretch>
        </p:blipFill>
        <p:spPr>
          <a:xfrm>
            <a:off x="4365038" y="3858291"/>
            <a:ext cx="2825160" cy="2274178"/>
          </a:xfrm>
          <a:prstGeom prst="rect">
            <a:avLst/>
          </a:prstGeom>
        </p:spPr>
      </p:pic>
      <p:pic>
        <p:nvPicPr>
          <p:cNvPr id="6" name="Picture 5"/>
          <p:cNvPicPr>
            <a:picLocks noChangeAspect="1"/>
          </p:cNvPicPr>
          <p:nvPr/>
        </p:nvPicPr>
        <p:blipFill>
          <a:blip r:embed="rId3"/>
          <a:stretch>
            <a:fillRect/>
          </a:stretch>
        </p:blipFill>
        <p:spPr>
          <a:xfrm>
            <a:off x="7412142" y="5461000"/>
            <a:ext cx="4253043" cy="504636"/>
          </a:xfrm>
          <a:prstGeom prst="rect">
            <a:avLst/>
          </a:prstGeom>
        </p:spPr>
      </p:pic>
      <p:sp>
        <p:nvSpPr>
          <p:cNvPr id="9" name="Rounded Rectangle 8"/>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681874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6</a:t>
            </a:r>
          </a:p>
        </p:txBody>
      </p:sp>
      <p:sp>
        <p:nvSpPr>
          <p:cNvPr id="10" name="Rectangle 9"/>
          <p:cNvSpPr/>
          <p:nvPr/>
        </p:nvSpPr>
        <p:spPr>
          <a:xfrm>
            <a:off x="752593" y="1773296"/>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We could describe such a figure using two overlapping convex polygons. Each polygon that we specify has two faces: a back face and a front face.</a:t>
            </a:r>
          </a:p>
          <a:p>
            <a:pPr algn="just"/>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OpenGL, fill color and other attributes can be set for each face separately, and back/front identification is needed in both two-dimensional and three-dimensional viewing routines.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Therefore, polygon vertices should be specified in a counterclockwise order as we view the polygon from “outside.” This identifies the front face of that polygon.</a:t>
            </a:r>
          </a:p>
          <a:p>
            <a:pPr marL="338682" indent="-338682" algn="just">
              <a:buFont typeface="Wingdings" pitchFamily="2" charset="2"/>
              <a:buChar char="ü"/>
            </a:pPr>
            <a:endParaRPr lang="en-US" sz="1975" dirty="0">
              <a:solidFill>
                <a:srgbClr val="002060"/>
              </a:solidFill>
              <a:latin typeface="Cambria" pitchFamily="18" charset="0"/>
            </a:endParaRPr>
          </a:p>
        </p:txBody>
      </p:sp>
      <p:sp>
        <p:nvSpPr>
          <p:cNvPr id="7" name="Rounded Rectangle 6"/>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2799087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14" name="Rectangle 13"/>
          <p:cNvSpPr/>
          <p:nvPr/>
        </p:nvSpPr>
        <p:spPr>
          <a:xfrm>
            <a:off x="752593" y="1748543"/>
            <a:ext cx="11138370" cy="4316471"/>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Because graphics displays often include rectangular fill areas, OpenGL provides a special rectangle function that directly accepts vertex specifications in the </a:t>
            </a:r>
            <a:r>
              <a:rPr lang="en-US" sz="1975" dirty="0" err="1">
                <a:solidFill>
                  <a:srgbClr val="002060"/>
                </a:solidFill>
                <a:latin typeface="Cambria" pitchFamily="18" charset="0"/>
              </a:rPr>
              <a:t>xy</a:t>
            </a:r>
            <a:r>
              <a:rPr lang="en-US" sz="1975" dirty="0">
                <a:solidFill>
                  <a:srgbClr val="002060"/>
                </a:solidFill>
                <a:latin typeface="Cambria" pitchFamily="18" charset="0"/>
              </a:rPr>
              <a:t> plane.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some implementations of OpenGL, the following routine can be more efficient than generating a fill rectangle using </a:t>
            </a:r>
            <a:r>
              <a:rPr lang="en-US" sz="1975" dirty="0" err="1">
                <a:solidFill>
                  <a:srgbClr val="002060"/>
                </a:solidFill>
                <a:latin typeface="Cambria" pitchFamily="18" charset="0"/>
              </a:rPr>
              <a:t>glVertex</a:t>
            </a:r>
            <a:r>
              <a:rPr lang="en-US" sz="1975" dirty="0">
                <a:solidFill>
                  <a:srgbClr val="002060"/>
                </a:solidFill>
                <a:latin typeface="Cambria" pitchFamily="18" charset="0"/>
              </a:rPr>
              <a:t> specifications:</a:t>
            </a:r>
          </a:p>
          <a:p>
            <a:pPr algn="just"/>
            <a:r>
              <a:rPr lang="es-ES" sz="1778" b="1" dirty="0"/>
              <a:t>                            </a:t>
            </a:r>
          </a:p>
          <a:p>
            <a:pPr algn="just"/>
            <a:r>
              <a:rPr lang="es-ES" sz="1778" b="1" dirty="0"/>
              <a:t>                                                                             </a:t>
            </a:r>
            <a:r>
              <a:rPr lang="es-ES" sz="1975" b="1" dirty="0" err="1">
                <a:solidFill>
                  <a:srgbClr val="FF0000"/>
                </a:solidFill>
                <a:latin typeface="Cambria" panose="02040503050406030204" pitchFamily="18" charset="0"/>
                <a:ea typeface="Cambria" panose="02040503050406030204" pitchFamily="18" charset="0"/>
              </a:rPr>
              <a:t>glRect</a:t>
            </a:r>
            <a:r>
              <a:rPr lang="es-ES" sz="1975" b="1" dirty="0">
                <a:solidFill>
                  <a:srgbClr val="FF0000"/>
                </a:solidFill>
                <a:latin typeface="Cambria" panose="02040503050406030204" pitchFamily="18" charset="0"/>
                <a:ea typeface="Cambria" panose="02040503050406030204" pitchFamily="18" charset="0"/>
              </a:rPr>
              <a:t>* (x1, y1, x2, y2);</a:t>
            </a:r>
          </a:p>
          <a:p>
            <a:pPr algn="just"/>
            <a:endParaRPr lang="es-ES" sz="1975" b="1" dirty="0">
              <a:solidFill>
                <a:srgbClr val="FF0000"/>
              </a:solidFill>
              <a:latin typeface="Cambria" panose="02040503050406030204" pitchFamily="18" charset="0"/>
              <a:ea typeface="Cambria" panose="02040503050406030204"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One corner of this rectangle is at coordinate position (x1, y1), and the opposite corner of the rectangle is at position (x2, y2). Suffix codes for </a:t>
            </a:r>
            <a:r>
              <a:rPr lang="en-US" sz="1975" dirty="0" err="1">
                <a:solidFill>
                  <a:srgbClr val="002060"/>
                </a:solidFill>
                <a:latin typeface="Cambria" pitchFamily="18" charset="0"/>
              </a:rPr>
              <a:t>glRect</a:t>
            </a:r>
            <a:r>
              <a:rPr lang="en-US" sz="1975" dirty="0">
                <a:solidFill>
                  <a:srgbClr val="002060"/>
                </a:solidFill>
                <a:latin typeface="Cambria" pitchFamily="18" charset="0"/>
              </a:rPr>
              <a:t> specify the coordinate data type and whether coordinates are to be expressed as array elements.</a:t>
            </a:r>
          </a:p>
          <a:p>
            <a:pPr marL="338682" indent="-338682" algn="just">
              <a:buFont typeface="Wingdings" panose="05000000000000000000" pitchFamily="2" charset="2"/>
              <a:buChar char="ü"/>
            </a:pPr>
            <a:endParaRPr lang="en-US" sz="1975" dirty="0">
              <a:solidFill>
                <a:srgbClr val="002060"/>
              </a:solidFill>
              <a:latin typeface="Cambria" pitchFamily="18" charset="0"/>
              <a:ea typeface="Cambria" panose="02040503050406030204"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These codes are </a:t>
            </a:r>
            <a:r>
              <a:rPr lang="en-US" sz="1975" dirty="0" err="1">
                <a:solidFill>
                  <a:srgbClr val="002060"/>
                </a:solidFill>
                <a:latin typeface="Cambria" pitchFamily="18" charset="0"/>
              </a:rPr>
              <a:t>i</a:t>
            </a:r>
            <a:r>
              <a:rPr lang="en-US" sz="1975" dirty="0">
                <a:solidFill>
                  <a:srgbClr val="002060"/>
                </a:solidFill>
                <a:latin typeface="Cambria" pitchFamily="18" charset="0"/>
              </a:rPr>
              <a:t> (for integer), s (for short), f (for float), d (for double), and v (for vector). The rectangle is displayed with edges parallel to the </a:t>
            </a:r>
            <a:r>
              <a:rPr lang="en-US" sz="1975" dirty="0" err="1">
                <a:solidFill>
                  <a:srgbClr val="002060"/>
                </a:solidFill>
                <a:latin typeface="Cambria" pitchFamily="18" charset="0"/>
              </a:rPr>
              <a:t>xy</a:t>
            </a:r>
            <a:r>
              <a:rPr lang="en-US" sz="1975" dirty="0">
                <a:solidFill>
                  <a:srgbClr val="002060"/>
                </a:solidFill>
                <a:latin typeface="Cambria" pitchFamily="18" charset="0"/>
              </a:rPr>
              <a:t> coordinate axes.</a:t>
            </a:r>
          </a:p>
        </p:txBody>
      </p:sp>
      <p:sp>
        <p:nvSpPr>
          <p:cNvPr id="8" name="Rounded Rectangle 7"/>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spTree>
    <p:extLst>
      <p:ext uri="{BB962C8B-B14F-4D97-AF65-F5344CB8AC3E}">
        <p14:creationId xmlns:p14="http://schemas.microsoft.com/office/powerpoint/2010/main" val="3392220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10" name="Rectangle 9"/>
          <p:cNvSpPr/>
          <p:nvPr/>
        </p:nvSpPr>
        <p:spPr>
          <a:xfrm>
            <a:off x="752593" y="1773296"/>
            <a:ext cx="11138370" cy="39517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As an example, the following statement defines the square shown in Figure below:</a:t>
            </a:r>
          </a:p>
        </p:txBody>
      </p:sp>
      <p:sp>
        <p:nvSpPr>
          <p:cNvPr id="7" name="Rounded Rectangle 6"/>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1221142" y="2459961"/>
            <a:ext cx="3551133" cy="3151558"/>
          </a:xfrm>
          <a:prstGeom prst="rect">
            <a:avLst/>
          </a:prstGeom>
        </p:spPr>
      </p:pic>
      <p:sp>
        <p:nvSpPr>
          <p:cNvPr id="6" name="Rectangle 5"/>
          <p:cNvSpPr/>
          <p:nvPr/>
        </p:nvSpPr>
        <p:spPr>
          <a:xfrm>
            <a:off x="4891852" y="2601148"/>
            <a:ext cx="6999111" cy="2978973"/>
          </a:xfrm>
          <a:prstGeom prst="rect">
            <a:avLst/>
          </a:prstGeom>
        </p:spPr>
        <p:txBody>
          <a:bodyPr wrap="square">
            <a:spAutoFit/>
          </a:bodyPr>
          <a:lstStyle/>
          <a:p>
            <a:r>
              <a:rPr lang="en-US" sz="1975" b="1" dirty="0">
                <a:solidFill>
                  <a:srgbClr val="FF0000"/>
                </a:solidFill>
                <a:latin typeface="Cambria" pitchFamily="18" charset="0"/>
              </a:rPr>
              <a:t>                     </a:t>
            </a:r>
            <a:r>
              <a:rPr lang="en-US" sz="1975" b="1" dirty="0" err="1">
                <a:solidFill>
                  <a:srgbClr val="FF0000"/>
                </a:solidFill>
                <a:latin typeface="Cambria" pitchFamily="18" charset="0"/>
              </a:rPr>
              <a:t>glRecti</a:t>
            </a:r>
            <a:r>
              <a:rPr lang="en-US" sz="1975" b="1" dirty="0">
                <a:solidFill>
                  <a:srgbClr val="FF0000"/>
                </a:solidFill>
                <a:latin typeface="Cambria" pitchFamily="18" charset="0"/>
              </a:rPr>
              <a:t> (200, 100, 50, 250);</a:t>
            </a:r>
          </a:p>
          <a:p>
            <a:pPr marL="338682" indent="-338682">
              <a:buFont typeface="Wingdings" panose="05000000000000000000" pitchFamily="2" charset="2"/>
              <a:buChar char="ü"/>
            </a:pPr>
            <a:endParaRPr lang="en-US" sz="1975" dirty="0">
              <a:solidFill>
                <a:srgbClr val="002060"/>
              </a:solidFill>
              <a:latin typeface="Cambria" pitchFamily="18" charset="0"/>
            </a:endParaRPr>
          </a:p>
          <a:p>
            <a:pPr marL="338682" indent="-338682">
              <a:buFont typeface="Wingdings" panose="05000000000000000000" pitchFamily="2" charset="2"/>
              <a:buChar char="ü"/>
            </a:pPr>
            <a:r>
              <a:rPr lang="en-US" sz="1975" dirty="0">
                <a:solidFill>
                  <a:srgbClr val="002060"/>
                </a:solidFill>
                <a:latin typeface="Cambria" pitchFamily="18" charset="0"/>
              </a:rPr>
              <a:t>If we put the coordinate values for this rectangle into arrays, we can generate the same square with the following code:</a:t>
            </a:r>
          </a:p>
          <a:p>
            <a:pPr marL="1180685"/>
            <a:endParaRPr lang="en-US" sz="1975" b="1" dirty="0">
              <a:solidFill>
                <a:srgbClr val="FF0000"/>
              </a:solidFill>
              <a:latin typeface="Cambria" pitchFamily="18" charset="0"/>
            </a:endParaRPr>
          </a:p>
          <a:p>
            <a:pPr marL="1180685">
              <a:lnSpc>
                <a:spcPct val="150000"/>
              </a:lnSpc>
            </a:pPr>
            <a:r>
              <a:rPr lang="en-US" sz="1975" b="1" dirty="0" err="1">
                <a:solidFill>
                  <a:srgbClr val="FF0000"/>
                </a:solidFill>
                <a:latin typeface="Cambria" pitchFamily="18" charset="0"/>
              </a:rPr>
              <a:t>int</a:t>
            </a:r>
            <a:r>
              <a:rPr lang="en-US" sz="1975" b="1" dirty="0">
                <a:solidFill>
                  <a:srgbClr val="FF0000"/>
                </a:solidFill>
                <a:latin typeface="Cambria" pitchFamily="18" charset="0"/>
              </a:rPr>
              <a:t> vertex1 [ ] = {200, 100};</a:t>
            </a:r>
          </a:p>
          <a:p>
            <a:pPr marL="1180685">
              <a:lnSpc>
                <a:spcPct val="150000"/>
              </a:lnSpc>
            </a:pPr>
            <a:r>
              <a:rPr lang="en-US" sz="1975" b="1" dirty="0" err="1">
                <a:solidFill>
                  <a:srgbClr val="FF0000"/>
                </a:solidFill>
                <a:latin typeface="Cambria" pitchFamily="18" charset="0"/>
              </a:rPr>
              <a:t>int</a:t>
            </a:r>
            <a:r>
              <a:rPr lang="en-US" sz="1975" b="1" dirty="0">
                <a:solidFill>
                  <a:srgbClr val="FF0000"/>
                </a:solidFill>
                <a:latin typeface="Cambria" pitchFamily="18" charset="0"/>
              </a:rPr>
              <a:t> vertex2 [ ] = {50, 250};</a:t>
            </a:r>
          </a:p>
          <a:p>
            <a:pPr marL="1180685">
              <a:lnSpc>
                <a:spcPct val="150000"/>
              </a:lnSpc>
            </a:pPr>
            <a:r>
              <a:rPr lang="en-US" sz="1975" b="1" dirty="0" err="1">
                <a:solidFill>
                  <a:srgbClr val="FF0000"/>
                </a:solidFill>
                <a:latin typeface="Cambria" pitchFamily="18" charset="0"/>
              </a:rPr>
              <a:t>glRectiv</a:t>
            </a:r>
            <a:r>
              <a:rPr lang="en-US" sz="1975" b="1" dirty="0">
                <a:solidFill>
                  <a:srgbClr val="FF0000"/>
                </a:solidFill>
                <a:latin typeface="Cambria" pitchFamily="18" charset="0"/>
              </a:rPr>
              <a:t> (vertex1, vertex2);</a:t>
            </a:r>
          </a:p>
        </p:txBody>
      </p:sp>
    </p:spTree>
    <p:extLst>
      <p:ext uri="{BB962C8B-B14F-4D97-AF65-F5344CB8AC3E}">
        <p14:creationId xmlns:p14="http://schemas.microsoft.com/office/powerpoint/2010/main" val="1659444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13" name="Rectangle 12"/>
          <p:cNvSpPr/>
          <p:nvPr/>
        </p:nvSpPr>
        <p:spPr>
          <a:xfrm>
            <a:off x="752593" y="1742664"/>
            <a:ext cx="11138370" cy="2523007"/>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When a rectangle is generated with function </a:t>
            </a:r>
            <a:r>
              <a:rPr lang="en-US" sz="1975" dirty="0" err="1">
                <a:solidFill>
                  <a:srgbClr val="002060"/>
                </a:solidFill>
                <a:latin typeface="Cambria" pitchFamily="18" charset="0"/>
              </a:rPr>
              <a:t>glRect</a:t>
            </a:r>
            <a:r>
              <a:rPr lang="en-US" sz="1975" dirty="0">
                <a:solidFill>
                  <a:srgbClr val="002060"/>
                </a:solidFill>
                <a:latin typeface="Cambria" pitchFamily="18" charset="0"/>
              </a:rPr>
              <a:t>, the polygon edges are formed between the vertices in the order (x1, y1), (x2, y1), (x2, y2), (x1, y2), and then back to (x1, y1).</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Each of the other six OpenGL polygon fill primitives is specified with a symbolic constant in the </a:t>
            </a:r>
            <a:r>
              <a:rPr lang="en-US" sz="1975" dirty="0" err="1">
                <a:solidFill>
                  <a:srgbClr val="002060"/>
                </a:solidFill>
                <a:latin typeface="Cambria" pitchFamily="18" charset="0"/>
              </a:rPr>
              <a:t>glBegin</a:t>
            </a:r>
            <a:r>
              <a:rPr lang="en-US" sz="1975" dirty="0">
                <a:solidFill>
                  <a:srgbClr val="002060"/>
                </a:solidFill>
                <a:latin typeface="Cambria" pitchFamily="18" charset="0"/>
              </a:rPr>
              <a:t> function, along with a </a:t>
            </a:r>
            <a:r>
              <a:rPr lang="en-US" sz="1975" dirty="0" err="1">
                <a:solidFill>
                  <a:srgbClr val="002060"/>
                </a:solidFill>
                <a:latin typeface="Cambria" pitchFamily="18" charset="0"/>
              </a:rPr>
              <a:t>a</a:t>
            </a:r>
            <a:r>
              <a:rPr lang="en-US" sz="1975" dirty="0">
                <a:solidFill>
                  <a:srgbClr val="002060"/>
                </a:solidFill>
                <a:latin typeface="Cambria" pitchFamily="18" charset="0"/>
              </a:rPr>
              <a:t> list of </a:t>
            </a:r>
            <a:r>
              <a:rPr lang="en-US" sz="1975" dirty="0" err="1">
                <a:solidFill>
                  <a:srgbClr val="002060"/>
                </a:solidFill>
                <a:latin typeface="Cambria" pitchFamily="18" charset="0"/>
              </a:rPr>
              <a:t>glVertex</a:t>
            </a:r>
            <a:r>
              <a:rPr lang="en-US" sz="1975" dirty="0">
                <a:solidFill>
                  <a:srgbClr val="002060"/>
                </a:solidFill>
                <a:latin typeface="Cambria" pitchFamily="18" charset="0"/>
              </a:rPr>
              <a:t> commands.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With the OpenGL primitive constant GL POLYGON, we can display a single polygon fill area such as that shown in Figure below. </a:t>
            </a:r>
          </a:p>
        </p:txBody>
      </p:sp>
      <p:sp>
        <p:nvSpPr>
          <p:cNvPr id="8" name="Rounded Rectangle 7"/>
          <p:cNvSpPr/>
          <p:nvPr/>
        </p:nvSpPr>
        <p:spPr>
          <a:xfrm>
            <a:off x="3236148" y="1095963"/>
            <a:ext cx="519288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fill area functions</a:t>
            </a:r>
            <a:endParaRPr lang="en-US" sz="2370" dirty="0"/>
          </a:p>
        </p:txBody>
      </p:sp>
      <p:pic>
        <p:nvPicPr>
          <p:cNvPr id="5" name="Picture 4"/>
          <p:cNvPicPr>
            <a:picLocks noChangeAspect="1"/>
          </p:cNvPicPr>
          <p:nvPr/>
        </p:nvPicPr>
        <p:blipFill>
          <a:blip r:embed="rId2"/>
          <a:stretch>
            <a:fillRect/>
          </a:stretch>
        </p:blipFill>
        <p:spPr>
          <a:xfrm>
            <a:off x="4666074" y="3955814"/>
            <a:ext cx="3160889" cy="2431308"/>
          </a:xfrm>
          <a:prstGeom prst="rect">
            <a:avLst/>
          </a:prstGeom>
        </p:spPr>
      </p:pic>
    </p:spTree>
    <p:extLst>
      <p:ext uri="{BB962C8B-B14F-4D97-AF65-F5344CB8AC3E}">
        <p14:creationId xmlns:p14="http://schemas.microsoft.com/office/powerpoint/2010/main" val="347680073"/>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2945</Words>
  <Application>Microsoft Office PowerPoint</Application>
  <PresentationFormat>Widescreen</PresentationFormat>
  <Paragraphs>310</Paragraphs>
  <Slides>29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Bookman Old Style</vt:lpstr>
      <vt:lpstr>Calibri</vt:lpstr>
      <vt:lpstr>Cambria</vt:lpstr>
      <vt:lpstr>Cambria Math</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2026-01-25T12:24:36Z</dcterms:created>
  <dcterms:modified xsi:type="dcterms:W3CDTF">2026-01-25T12:25:05Z</dcterms:modified>
</cp:coreProperties>
</file>